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1"/>
  </p:notesMasterIdLst>
  <p:handoutMasterIdLst>
    <p:handoutMasterId r:id="rId32"/>
  </p:handoutMasterIdLst>
  <p:sldIdLst>
    <p:sldId id="262" r:id="rId2"/>
    <p:sldId id="264" r:id="rId3"/>
    <p:sldId id="265" r:id="rId4"/>
    <p:sldId id="266" r:id="rId5"/>
    <p:sldId id="267" r:id="rId6"/>
    <p:sldId id="268" r:id="rId7"/>
    <p:sldId id="269" r:id="rId8"/>
    <p:sldId id="271" r:id="rId9"/>
    <p:sldId id="270" r:id="rId10"/>
    <p:sldId id="272" r:id="rId11"/>
    <p:sldId id="273" r:id="rId12"/>
    <p:sldId id="275" r:id="rId13"/>
    <p:sldId id="276" r:id="rId14"/>
    <p:sldId id="277" r:id="rId15"/>
    <p:sldId id="278" r:id="rId16"/>
    <p:sldId id="279" r:id="rId17"/>
    <p:sldId id="280" r:id="rId18"/>
    <p:sldId id="292" r:id="rId19"/>
    <p:sldId id="281" r:id="rId20"/>
    <p:sldId id="282" r:id="rId21"/>
    <p:sldId id="283" r:id="rId22"/>
    <p:sldId id="284" r:id="rId23"/>
    <p:sldId id="285" r:id="rId24"/>
    <p:sldId id="286" r:id="rId25"/>
    <p:sldId id="287" r:id="rId26"/>
    <p:sldId id="288" r:id="rId27"/>
    <p:sldId id="289" r:id="rId28"/>
    <p:sldId id="290" r:id="rId29"/>
    <p:sldId id="291" r:id="rId30"/>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B5A4"/>
    <a:srgbClr val="136BA1"/>
    <a:srgbClr val="3C809D"/>
    <a:srgbClr val="12679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0" autoAdjust="0"/>
    <p:restoredTop sz="81427" autoAdjust="0"/>
  </p:normalViewPr>
  <p:slideViewPr>
    <p:cSldViewPr snapToGrid="0">
      <p:cViewPr varScale="1">
        <p:scale>
          <a:sx n="71" d="100"/>
          <a:sy n="71" d="100"/>
        </p:scale>
        <p:origin x="1771"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A61FEFC-F818-4BC7-8E54-06F2516037B3}"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en-US"/>
        </a:p>
      </dgm:t>
    </dgm:pt>
    <dgm:pt modelId="{B6B2CE4E-9A66-4DE3-AA87-FC0E8667F356}">
      <dgm:prSet phldrT="[Text]"/>
      <dgm:spPr>
        <a:solidFill>
          <a:schemeClr val="accent1">
            <a:lumMod val="60000"/>
            <a:lumOff val="40000"/>
          </a:schemeClr>
        </a:solidFill>
        <a:ln>
          <a:noFill/>
        </a:ln>
      </dgm:spPr>
      <dgm:t>
        <a:bodyPr/>
        <a:lstStyle/>
        <a:p>
          <a:r>
            <a:rPr lang="en-US" dirty="0" smtClean="0">
              <a:solidFill>
                <a:schemeClr val="tx1"/>
              </a:solidFill>
            </a:rPr>
            <a:t>Basic Features</a:t>
          </a:r>
          <a:endParaRPr lang="en-US" dirty="0">
            <a:solidFill>
              <a:schemeClr val="tx1"/>
            </a:solidFill>
          </a:endParaRPr>
        </a:p>
      </dgm:t>
    </dgm:pt>
    <dgm:pt modelId="{FECAB670-2DC6-4E8D-8B39-0D1847EAB416}" type="parTrans" cxnId="{08FCC919-A879-495C-B42E-8A5E405325E1}">
      <dgm:prSet/>
      <dgm:spPr/>
      <dgm:t>
        <a:bodyPr/>
        <a:lstStyle/>
        <a:p>
          <a:endParaRPr lang="en-US"/>
        </a:p>
      </dgm:t>
    </dgm:pt>
    <dgm:pt modelId="{3B1ABCEE-6264-4CF8-88D4-87668B3DE4D1}" type="sibTrans" cxnId="{08FCC919-A879-495C-B42E-8A5E405325E1}">
      <dgm:prSet/>
      <dgm:spPr/>
      <dgm:t>
        <a:bodyPr/>
        <a:lstStyle/>
        <a:p>
          <a:endParaRPr lang="en-US"/>
        </a:p>
      </dgm:t>
    </dgm:pt>
    <dgm:pt modelId="{0553F6C6-177C-48B6-9EEF-9B8EECA3CF64}">
      <dgm:prSet phldrT="[Text]"/>
      <dgm:spPr/>
      <dgm:t>
        <a:bodyPr/>
        <a:lstStyle/>
        <a:p>
          <a:r>
            <a:rPr lang="en-US" dirty="0" smtClean="0"/>
            <a:t>Open Price, Low Price, High Price, Close Price, Volume</a:t>
          </a:r>
          <a:endParaRPr lang="en-US" dirty="0"/>
        </a:p>
      </dgm:t>
    </dgm:pt>
    <dgm:pt modelId="{C5762951-D477-48AD-A334-A586DE55180E}" type="parTrans" cxnId="{F7E812A7-FDCA-4FA1-ABC1-1817C6D1A67D}">
      <dgm:prSet/>
      <dgm:spPr/>
      <dgm:t>
        <a:bodyPr/>
        <a:lstStyle/>
        <a:p>
          <a:endParaRPr lang="en-US"/>
        </a:p>
      </dgm:t>
    </dgm:pt>
    <dgm:pt modelId="{A90DF2C0-5C15-4993-9F29-48227D973F98}" type="sibTrans" cxnId="{F7E812A7-FDCA-4FA1-ABC1-1817C6D1A67D}">
      <dgm:prSet/>
      <dgm:spPr/>
      <dgm:t>
        <a:bodyPr/>
        <a:lstStyle/>
        <a:p>
          <a:endParaRPr lang="en-US"/>
        </a:p>
      </dgm:t>
    </dgm:pt>
    <dgm:pt modelId="{092E6C64-BE65-4ACD-90D7-32CF1D86CB31}">
      <dgm:prSet phldrT="[Text]"/>
      <dgm:spPr>
        <a:solidFill>
          <a:schemeClr val="accent1">
            <a:lumMod val="60000"/>
            <a:lumOff val="40000"/>
          </a:schemeClr>
        </a:solidFill>
        <a:ln>
          <a:solidFill>
            <a:schemeClr val="bg2"/>
          </a:solidFill>
        </a:ln>
      </dgm:spPr>
      <dgm:t>
        <a:bodyPr/>
        <a:lstStyle/>
        <a:p>
          <a:r>
            <a:rPr lang="en-US" dirty="0" smtClean="0">
              <a:solidFill>
                <a:schemeClr val="tx1"/>
              </a:solidFill>
            </a:rPr>
            <a:t>Stock Indicator Features</a:t>
          </a:r>
          <a:endParaRPr lang="en-US" dirty="0">
            <a:solidFill>
              <a:schemeClr val="tx1"/>
            </a:solidFill>
          </a:endParaRPr>
        </a:p>
      </dgm:t>
    </dgm:pt>
    <dgm:pt modelId="{73CFE01B-A150-41AB-BD12-1B51980F06BC}" type="parTrans" cxnId="{745C2D56-FC32-4291-AA46-A659FFE4D78C}">
      <dgm:prSet/>
      <dgm:spPr/>
      <dgm:t>
        <a:bodyPr/>
        <a:lstStyle/>
        <a:p>
          <a:endParaRPr lang="en-US"/>
        </a:p>
      </dgm:t>
    </dgm:pt>
    <dgm:pt modelId="{A61451DD-E70F-4965-A60B-A3511B3CB0F6}" type="sibTrans" cxnId="{745C2D56-FC32-4291-AA46-A659FFE4D78C}">
      <dgm:prSet/>
      <dgm:spPr/>
      <dgm:t>
        <a:bodyPr/>
        <a:lstStyle/>
        <a:p>
          <a:endParaRPr lang="en-US"/>
        </a:p>
      </dgm:t>
    </dgm:pt>
    <dgm:pt modelId="{0D869E4B-7674-4BEC-8951-E8A8078F5B4C}">
      <dgm:prSet phldrT="[Text]"/>
      <dgm:spPr/>
      <dgm:t>
        <a:bodyPr/>
        <a:lstStyle/>
        <a:p>
          <a:r>
            <a:rPr lang="en-US" dirty="0" smtClean="0"/>
            <a:t>Bollinger Indicator, True Range, Simple Moving Average</a:t>
          </a:r>
          <a:endParaRPr lang="en-US" dirty="0"/>
        </a:p>
      </dgm:t>
    </dgm:pt>
    <dgm:pt modelId="{53AC4DFA-719E-443F-92C2-F80D91F71B38}" type="parTrans" cxnId="{4620299E-8342-486D-A28D-7F5EE718B779}">
      <dgm:prSet/>
      <dgm:spPr/>
      <dgm:t>
        <a:bodyPr/>
        <a:lstStyle/>
        <a:p>
          <a:endParaRPr lang="en-US"/>
        </a:p>
      </dgm:t>
    </dgm:pt>
    <dgm:pt modelId="{B2751C42-A3DC-4153-BEF3-06FF40785BDC}" type="sibTrans" cxnId="{4620299E-8342-486D-A28D-7F5EE718B779}">
      <dgm:prSet/>
      <dgm:spPr/>
      <dgm:t>
        <a:bodyPr/>
        <a:lstStyle/>
        <a:p>
          <a:endParaRPr lang="en-US"/>
        </a:p>
      </dgm:t>
    </dgm:pt>
    <dgm:pt modelId="{6413925F-E75C-49F0-BEA5-43A88F895961}">
      <dgm:prSet phldrT="[Text]"/>
      <dgm:spPr>
        <a:solidFill>
          <a:schemeClr val="accent1">
            <a:lumMod val="60000"/>
            <a:lumOff val="40000"/>
          </a:schemeClr>
        </a:solidFill>
        <a:ln>
          <a:solidFill>
            <a:schemeClr val="bg2"/>
          </a:solidFill>
        </a:ln>
      </dgm:spPr>
      <dgm:t>
        <a:bodyPr/>
        <a:lstStyle/>
        <a:p>
          <a:r>
            <a:rPr lang="en-US" dirty="0" smtClean="0">
              <a:solidFill>
                <a:schemeClr val="tx1"/>
              </a:solidFill>
            </a:rPr>
            <a:t>Additional Features</a:t>
          </a:r>
          <a:endParaRPr lang="en-US" dirty="0">
            <a:solidFill>
              <a:schemeClr val="tx1"/>
            </a:solidFill>
          </a:endParaRPr>
        </a:p>
      </dgm:t>
    </dgm:pt>
    <dgm:pt modelId="{0C506666-6B83-4D56-A581-6077F94D589B}" type="parTrans" cxnId="{F5731EE1-AE2E-4903-82AF-1B438A9737F0}">
      <dgm:prSet/>
      <dgm:spPr/>
      <dgm:t>
        <a:bodyPr/>
        <a:lstStyle/>
        <a:p>
          <a:endParaRPr lang="en-US"/>
        </a:p>
      </dgm:t>
    </dgm:pt>
    <dgm:pt modelId="{A5553655-E14C-40D5-9437-CF223582F093}" type="sibTrans" cxnId="{F5731EE1-AE2E-4903-82AF-1B438A9737F0}">
      <dgm:prSet/>
      <dgm:spPr/>
      <dgm:t>
        <a:bodyPr/>
        <a:lstStyle/>
        <a:p>
          <a:endParaRPr lang="en-US"/>
        </a:p>
      </dgm:t>
    </dgm:pt>
    <dgm:pt modelId="{744C5A23-FA47-44E6-B4DB-2A7FF227E18C}">
      <dgm:prSet phldrT="[Text]"/>
      <dgm:spPr/>
      <dgm:t>
        <a:bodyPr/>
        <a:lstStyle/>
        <a:p>
          <a:r>
            <a:rPr lang="en-US" dirty="0" smtClean="0"/>
            <a:t>Date, Time, Weekday, </a:t>
          </a:r>
          <a:r>
            <a:rPr lang="en-US" dirty="0" err="1" smtClean="0"/>
            <a:t>etc</a:t>
          </a:r>
          <a:endParaRPr lang="en-US" dirty="0"/>
        </a:p>
      </dgm:t>
    </dgm:pt>
    <dgm:pt modelId="{744EC379-E5CB-4B8B-9815-F15FC2C5F667}" type="parTrans" cxnId="{3407F4FB-1114-45E5-86D4-36A308BDC743}">
      <dgm:prSet/>
      <dgm:spPr/>
      <dgm:t>
        <a:bodyPr/>
        <a:lstStyle/>
        <a:p>
          <a:endParaRPr lang="en-US"/>
        </a:p>
      </dgm:t>
    </dgm:pt>
    <dgm:pt modelId="{EB358F91-6C81-4E4C-8D63-20CBA400700A}" type="sibTrans" cxnId="{3407F4FB-1114-45E5-86D4-36A308BDC743}">
      <dgm:prSet/>
      <dgm:spPr/>
      <dgm:t>
        <a:bodyPr/>
        <a:lstStyle/>
        <a:p>
          <a:endParaRPr lang="en-US"/>
        </a:p>
      </dgm:t>
    </dgm:pt>
    <dgm:pt modelId="{90B76EB7-CAAE-41FB-BF59-BABA7AE3EF62}" type="pres">
      <dgm:prSet presAssocID="{FA61FEFC-F818-4BC7-8E54-06F2516037B3}" presName="Name0" presStyleCnt="0">
        <dgm:presLayoutVars>
          <dgm:dir/>
          <dgm:animLvl val="lvl"/>
          <dgm:resizeHandles val="exact"/>
        </dgm:presLayoutVars>
      </dgm:prSet>
      <dgm:spPr/>
      <dgm:t>
        <a:bodyPr/>
        <a:lstStyle/>
        <a:p>
          <a:endParaRPr lang="en-US"/>
        </a:p>
      </dgm:t>
    </dgm:pt>
    <dgm:pt modelId="{A4D66871-2C16-4635-B9FC-2D5F0B9E3287}" type="pres">
      <dgm:prSet presAssocID="{B6B2CE4E-9A66-4DE3-AA87-FC0E8667F356}" presName="linNode" presStyleCnt="0"/>
      <dgm:spPr/>
    </dgm:pt>
    <dgm:pt modelId="{95144262-1321-4504-A4DB-5F7CFAB8E0E4}" type="pres">
      <dgm:prSet presAssocID="{B6B2CE4E-9A66-4DE3-AA87-FC0E8667F356}" presName="parentText" presStyleLbl="node1" presStyleIdx="0" presStyleCnt="3">
        <dgm:presLayoutVars>
          <dgm:chMax val="1"/>
          <dgm:bulletEnabled val="1"/>
        </dgm:presLayoutVars>
      </dgm:prSet>
      <dgm:spPr/>
      <dgm:t>
        <a:bodyPr/>
        <a:lstStyle/>
        <a:p>
          <a:endParaRPr lang="en-US"/>
        </a:p>
      </dgm:t>
    </dgm:pt>
    <dgm:pt modelId="{5F302885-C471-49C5-9FD1-86AF951DCA0C}" type="pres">
      <dgm:prSet presAssocID="{B6B2CE4E-9A66-4DE3-AA87-FC0E8667F356}" presName="descendantText" presStyleLbl="alignAccFollowNode1" presStyleIdx="0" presStyleCnt="3">
        <dgm:presLayoutVars>
          <dgm:bulletEnabled val="1"/>
        </dgm:presLayoutVars>
      </dgm:prSet>
      <dgm:spPr/>
      <dgm:t>
        <a:bodyPr/>
        <a:lstStyle/>
        <a:p>
          <a:endParaRPr lang="en-US"/>
        </a:p>
      </dgm:t>
    </dgm:pt>
    <dgm:pt modelId="{273D2B78-6260-458F-B046-B1B66F1DEF32}" type="pres">
      <dgm:prSet presAssocID="{3B1ABCEE-6264-4CF8-88D4-87668B3DE4D1}" presName="sp" presStyleCnt="0"/>
      <dgm:spPr/>
    </dgm:pt>
    <dgm:pt modelId="{041C43E8-8950-49EE-B540-8190E9B36FCF}" type="pres">
      <dgm:prSet presAssocID="{092E6C64-BE65-4ACD-90D7-32CF1D86CB31}" presName="linNode" presStyleCnt="0"/>
      <dgm:spPr/>
    </dgm:pt>
    <dgm:pt modelId="{CF65ED68-7CCD-49D1-A83D-FBBF7851682F}" type="pres">
      <dgm:prSet presAssocID="{092E6C64-BE65-4ACD-90D7-32CF1D86CB31}" presName="parentText" presStyleLbl="node1" presStyleIdx="1" presStyleCnt="3">
        <dgm:presLayoutVars>
          <dgm:chMax val="1"/>
          <dgm:bulletEnabled val="1"/>
        </dgm:presLayoutVars>
      </dgm:prSet>
      <dgm:spPr/>
      <dgm:t>
        <a:bodyPr/>
        <a:lstStyle/>
        <a:p>
          <a:endParaRPr lang="en-US"/>
        </a:p>
      </dgm:t>
    </dgm:pt>
    <dgm:pt modelId="{B211FC0A-20AC-4E54-B230-5FDD34C26B33}" type="pres">
      <dgm:prSet presAssocID="{092E6C64-BE65-4ACD-90D7-32CF1D86CB31}" presName="descendantText" presStyleLbl="alignAccFollowNode1" presStyleIdx="1" presStyleCnt="3">
        <dgm:presLayoutVars>
          <dgm:bulletEnabled val="1"/>
        </dgm:presLayoutVars>
      </dgm:prSet>
      <dgm:spPr/>
      <dgm:t>
        <a:bodyPr/>
        <a:lstStyle/>
        <a:p>
          <a:endParaRPr lang="en-US"/>
        </a:p>
      </dgm:t>
    </dgm:pt>
    <dgm:pt modelId="{4F08754B-3695-427B-8774-AB0473212D82}" type="pres">
      <dgm:prSet presAssocID="{A61451DD-E70F-4965-A60B-A3511B3CB0F6}" presName="sp" presStyleCnt="0"/>
      <dgm:spPr/>
    </dgm:pt>
    <dgm:pt modelId="{4D75816E-4FA8-46D2-B7C4-4F88E2E86CDE}" type="pres">
      <dgm:prSet presAssocID="{6413925F-E75C-49F0-BEA5-43A88F895961}" presName="linNode" presStyleCnt="0"/>
      <dgm:spPr/>
    </dgm:pt>
    <dgm:pt modelId="{2EA043A0-6200-46FE-A5AA-FC81F476EEB7}" type="pres">
      <dgm:prSet presAssocID="{6413925F-E75C-49F0-BEA5-43A88F895961}" presName="parentText" presStyleLbl="node1" presStyleIdx="2" presStyleCnt="3">
        <dgm:presLayoutVars>
          <dgm:chMax val="1"/>
          <dgm:bulletEnabled val="1"/>
        </dgm:presLayoutVars>
      </dgm:prSet>
      <dgm:spPr/>
      <dgm:t>
        <a:bodyPr/>
        <a:lstStyle/>
        <a:p>
          <a:endParaRPr lang="en-US"/>
        </a:p>
      </dgm:t>
    </dgm:pt>
    <dgm:pt modelId="{48FE6390-6A22-4879-B4E0-EC54234F823C}" type="pres">
      <dgm:prSet presAssocID="{6413925F-E75C-49F0-BEA5-43A88F895961}" presName="descendantText" presStyleLbl="alignAccFollowNode1" presStyleIdx="2" presStyleCnt="3">
        <dgm:presLayoutVars>
          <dgm:bulletEnabled val="1"/>
        </dgm:presLayoutVars>
      </dgm:prSet>
      <dgm:spPr/>
      <dgm:t>
        <a:bodyPr/>
        <a:lstStyle/>
        <a:p>
          <a:endParaRPr lang="en-US"/>
        </a:p>
      </dgm:t>
    </dgm:pt>
  </dgm:ptLst>
  <dgm:cxnLst>
    <dgm:cxn modelId="{F5731EE1-AE2E-4903-82AF-1B438A9737F0}" srcId="{FA61FEFC-F818-4BC7-8E54-06F2516037B3}" destId="{6413925F-E75C-49F0-BEA5-43A88F895961}" srcOrd="2" destOrd="0" parTransId="{0C506666-6B83-4D56-A581-6077F94D589B}" sibTransId="{A5553655-E14C-40D5-9437-CF223582F093}"/>
    <dgm:cxn modelId="{745C2D56-FC32-4291-AA46-A659FFE4D78C}" srcId="{FA61FEFC-F818-4BC7-8E54-06F2516037B3}" destId="{092E6C64-BE65-4ACD-90D7-32CF1D86CB31}" srcOrd="1" destOrd="0" parTransId="{73CFE01B-A150-41AB-BD12-1B51980F06BC}" sibTransId="{A61451DD-E70F-4965-A60B-A3511B3CB0F6}"/>
    <dgm:cxn modelId="{4620299E-8342-486D-A28D-7F5EE718B779}" srcId="{092E6C64-BE65-4ACD-90D7-32CF1D86CB31}" destId="{0D869E4B-7674-4BEC-8951-E8A8078F5B4C}" srcOrd="0" destOrd="0" parTransId="{53AC4DFA-719E-443F-92C2-F80D91F71B38}" sibTransId="{B2751C42-A3DC-4153-BEF3-06FF40785BDC}"/>
    <dgm:cxn modelId="{F7E812A7-FDCA-4FA1-ABC1-1817C6D1A67D}" srcId="{B6B2CE4E-9A66-4DE3-AA87-FC0E8667F356}" destId="{0553F6C6-177C-48B6-9EEF-9B8EECA3CF64}" srcOrd="0" destOrd="0" parTransId="{C5762951-D477-48AD-A334-A586DE55180E}" sibTransId="{A90DF2C0-5C15-4993-9F29-48227D973F98}"/>
    <dgm:cxn modelId="{89A135F3-0F8E-4305-870B-8C9088370979}" type="presOf" srcId="{092E6C64-BE65-4ACD-90D7-32CF1D86CB31}" destId="{CF65ED68-7CCD-49D1-A83D-FBBF7851682F}" srcOrd="0" destOrd="0" presId="urn:microsoft.com/office/officeart/2005/8/layout/vList5"/>
    <dgm:cxn modelId="{62F1CA45-AF75-4754-8C24-D9ED0F97621D}" type="presOf" srcId="{0D869E4B-7674-4BEC-8951-E8A8078F5B4C}" destId="{B211FC0A-20AC-4E54-B230-5FDD34C26B33}" srcOrd="0" destOrd="0" presId="urn:microsoft.com/office/officeart/2005/8/layout/vList5"/>
    <dgm:cxn modelId="{08FCC919-A879-495C-B42E-8A5E405325E1}" srcId="{FA61FEFC-F818-4BC7-8E54-06F2516037B3}" destId="{B6B2CE4E-9A66-4DE3-AA87-FC0E8667F356}" srcOrd="0" destOrd="0" parTransId="{FECAB670-2DC6-4E8D-8B39-0D1847EAB416}" sibTransId="{3B1ABCEE-6264-4CF8-88D4-87668B3DE4D1}"/>
    <dgm:cxn modelId="{92F39FEF-4295-433C-95A4-DB2782B7ED67}" type="presOf" srcId="{0553F6C6-177C-48B6-9EEF-9B8EECA3CF64}" destId="{5F302885-C471-49C5-9FD1-86AF951DCA0C}" srcOrd="0" destOrd="0" presId="urn:microsoft.com/office/officeart/2005/8/layout/vList5"/>
    <dgm:cxn modelId="{F26BC510-030E-4D16-B621-A369EECFA61C}" type="presOf" srcId="{B6B2CE4E-9A66-4DE3-AA87-FC0E8667F356}" destId="{95144262-1321-4504-A4DB-5F7CFAB8E0E4}" srcOrd="0" destOrd="0" presId="urn:microsoft.com/office/officeart/2005/8/layout/vList5"/>
    <dgm:cxn modelId="{3407F4FB-1114-45E5-86D4-36A308BDC743}" srcId="{6413925F-E75C-49F0-BEA5-43A88F895961}" destId="{744C5A23-FA47-44E6-B4DB-2A7FF227E18C}" srcOrd="0" destOrd="0" parTransId="{744EC379-E5CB-4B8B-9815-F15FC2C5F667}" sibTransId="{EB358F91-6C81-4E4C-8D63-20CBA400700A}"/>
    <dgm:cxn modelId="{F9CC7F1D-BE9E-4BA7-A335-2EC79AB3E2C1}" type="presOf" srcId="{744C5A23-FA47-44E6-B4DB-2A7FF227E18C}" destId="{48FE6390-6A22-4879-B4E0-EC54234F823C}" srcOrd="0" destOrd="0" presId="urn:microsoft.com/office/officeart/2005/8/layout/vList5"/>
    <dgm:cxn modelId="{7FE2E4A0-B17F-4CF4-800F-0E4BB29846C5}" type="presOf" srcId="{6413925F-E75C-49F0-BEA5-43A88F895961}" destId="{2EA043A0-6200-46FE-A5AA-FC81F476EEB7}" srcOrd="0" destOrd="0" presId="urn:microsoft.com/office/officeart/2005/8/layout/vList5"/>
    <dgm:cxn modelId="{5BB9557A-645A-4408-9D01-EFCD819B35E0}" type="presOf" srcId="{FA61FEFC-F818-4BC7-8E54-06F2516037B3}" destId="{90B76EB7-CAAE-41FB-BF59-BABA7AE3EF62}" srcOrd="0" destOrd="0" presId="urn:microsoft.com/office/officeart/2005/8/layout/vList5"/>
    <dgm:cxn modelId="{81B3ABB1-87B1-4037-9A1D-64E290255599}" type="presParOf" srcId="{90B76EB7-CAAE-41FB-BF59-BABA7AE3EF62}" destId="{A4D66871-2C16-4635-B9FC-2D5F0B9E3287}" srcOrd="0" destOrd="0" presId="urn:microsoft.com/office/officeart/2005/8/layout/vList5"/>
    <dgm:cxn modelId="{C5D54A8C-8B38-4FF3-9999-B81118451B18}" type="presParOf" srcId="{A4D66871-2C16-4635-B9FC-2D5F0B9E3287}" destId="{95144262-1321-4504-A4DB-5F7CFAB8E0E4}" srcOrd="0" destOrd="0" presId="urn:microsoft.com/office/officeart/2005/8/layout/vList5"/>
    <dgm:cxn modelId="{73FADBE3-782B-4428-8470-583C436B81FE}" type="presParOf" srcId="{A4D66871-2C16-4635-B9FC-2D5F0B9E3287}" destId="{5F302885-C471-49C5-9FD1-86AF951DCA0C}" srcOrd="1" destOrd="0" presId="urn:microsoft.com/office/officeart/2005/8/layout/vList5"/>
    <dgm:cxn modelId="{B93AD575-B00D-4B1B-A6DF-5F9E6DCDD925}" type="presParOf" srcId="{90B76EB7-CAAE-41FB-BF59-BABA7AE3EF62}" destId="{273D2B78-6260-458F-B046-B1B66F1DEF32}" srcOrd="1" destOrd="0" presId="urn:microsoft.com/office/officeart/2005/8/layout/vList5"/>
    <dgm:cxn modelId="{2F7AD768-39A4-4CB7-B7DD-36104E7EA816}" type="presParOf" srcId="{90B76EB7-CAAE-41FB-BF59-BABA7AE3EF62}" destId="{041C43E8-8950-49EE-B540-8190E9B36FCF}" srcOrd="2" destOrd="0" presId="urn:microsoft.com/office/officeart/2005/8/layout/vList5"/>
    <dgm:cxn modelId="{13493C75-9FA1-4308-81B9-7A3ED93FF8B1}" type="presParOf" srcId="{041C43E8-8950-49EE-B540-8190E9B36FCF}" destId="{CF65ED68-7CCD-49D1-A83D-FBBF7851682F}" srcOrd="0" destOrd="0" presId="urn:microsoft.com/office/officeart/2005/8/layout/vList5"/>
    <dgm:cxn modelId="{BC30AB9E-AFEF-4269-8944-3E3317CFE209}" type="presParOf" srcId="{041C43E8-8950-49EE-B540-8190E9B36FCF}" destId="{B211FC0A-20AC-4E54-B230-5FDD34C26B33}" srcOrd="1" destOrd="0" presId="urn:microsoft.com/office/officeart/2005/8/layout/vList5"/>
    <dgm:cxn modelId="{BCE17BA5-53C3-474D-89A3-DC6269E4054E}" type="presParOf" srcId="{90B76EB7-CAAE-41FB-BF59-BABA7AE3EF62}" destId="{4F08754B-3695-427B-8774-AB0473212D82}" srcOrd="3" destOrd="0" presId="urn:microsoft.com/office/officeart/2005/8/layout/vList5"/>
    <dgm:cxn modelId="{79360F46-BA38-4C1A-9746-21FA67FF6271}" type="presParOf" srcId="{90B76EB7-CAAE-41FB-BF59-BABA7AE3EF62}" destId="{4D75816E-4FA8-46D2-B7C4-4F88E2E86CDE}" srcOrd="4" destOrd="0" presId="urn:microsoft.com/office/officeart/2005/8/layout/vList5"/>
    <dgm:cxn modelId="{2E563EDF-A80E-428C-8352-1BD205A2BD5F}" type="presParOf" srcId="{4D75816E-4FA8-46D2-B7C4-4F88E2E86CDE}" destId="{2EA043A0-6200-46FE-A5AA-FC81F476EEB7}" srcOrd="0" destOrd="0" presId="urn:microsoft.com/office/officeart/2005/8/layout/vList5"/>
    <dgm:cxn modelId="{1547151A-9CCF-4D41-B756-102660A865BC}" type="presParOf" srcId="{4D75816E-4FA8-46D2-B7C4-4F88E2E86CDE}" destId="{48FE6390-6A22-4879-B4E0-EC54234F823C}" srcOrd="1" destOrd="0" presId="urn:microsoft.com/office/officeart/2005/8/layout/vList5"/>
  </dgm:cxnLst>
  <dgm:bg>
    <a:noFill/>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D0B3668-C657-44FA-8451-2C561858E896}"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US"/>
        </a:p>
      </dgm:t>
    </dgm:pt>
    <dgm:pt modelId="{EF6DDC18-1B17-45A7-A0AF-848951268E43}">
      <dgm:prSet phldrT="[Text]" phldr="1"/>
      <dgm:spPr/>
      <dgm:t>
        <a:bodyPr/>
        <a:lstStyle/>
        <a:p>
          <a:endParaRPr lang="en-US" dirty="0"/>
        </a:p>
      </dgm:t>
    </dgm:pt>
    <dgm:pt modelId="{6A069B0C-4425-46C7-AD77-367A2BED605F}" type="parTrans" cxnId="{BB69932E-E9F3-4514-A208-5DA16E98CC44}">
      <dgm:prSet/>
      <dgm:spPr/>
      <dgm:t>
        <a:bodyPr/>
        <a:lstStyle/>
        <a:p>
          <a:endParaRPr lang="en-US"/>
        </a:p>
      </dgm:t>
    </dgm:pt>
    <dgm:pt modelId="{3E02A0D4-54D3-485D-A788-029D9FB4299E}" type="sibTrans" cxnId="{BB69932E-E9F3-4514-A208-5DA16E98CC44}">
      <dgm:prSet/>
      <dgm:spPr/>
      <dgm:t>
        <a:bodyPr/>
        <a:lstStyle/>
        <a:p>
          <a:endParaRPr lang="en-US"/>
        </a:p>
      </dgm:t>
    </dgm:pt>
    <dgm:pt modelId="{0EECADD5-E81A-4AA9-BDAF-6B83066F6D64}">
      <dgm:prSet phldrT="[Text]"/>
      <dgm:spPr/>
      <dgm:t>
        <a:bodyPr/>
        <a:lstStyle/>
        <a:p>
          <a:r>
            <a:rPr lang="en-US" dirty="0" smtClean="0"/>
            <a:t>Combining Historical Stock Data, The Wisdom of Crowds, and Deep Learning to predict Stock Price</a:t>
          </a:r>
          <a:endParaRPr lang="en-US" dirty="0"/>
        </a:p>
      </dgm:t>
    </dgm:pt>
    <dgm:pt modelId="{606AE8E4-B2D4-41D1-A6CA-2A1A9E8F6120}" type="parTrans" cxnId="{274720EC-4B21-4707-9945-4ECFC2C633A2}">
      <dgm:prSet/>
      <dgm:spPr/>
      <dgm:t>
        <a:bodyPr/>
        <a:lstStyle/>
        <a:p>
          <a:endParaRPr lang="en-US"/>
        </a:p>
      </dgm:t>
    </dgm:pt>
    <dgm:pt modelId="{BF5AA4D6-23E2-4A3B-A413-A4B647BCE3C9}" type="sibTrans" cxnId="{274720EC-4B21-4707-9945-4ECFC2C633A2}">
      <dgm:prSet/>
      <dgm:spPr/>
      <dgm:t>
        <a:bodyPr/>
        <a:lstStyle/>
        <a:p>
          <a:endParaRPr lang="en-US"/>
        </a:p>
      </dgm:t>
    </dgm:pt>
    <dgm:pt modelId="{C0E43683-D6C3-4EDE-923E-7B0BDAAECB6A}">
      <dgm:prSet phldrT="[Text]" phldr="1"/>
      <dgm:spPr/>
      <dgm:t>
        <a:bodyPr/>
        <a:lstStyle/>
        <a:p>
          <a:endParaRPr lang="en-US" dirty="0"/>
        </a:p>
      </dgm:t>
    </dgm:pt>
    <dgm:pt modelId="{227F19AE-4F04-4B4A-99EB-7065C78485FC}" type="parTrans" cxnId="{3A06239C-4CD7-4A5B-99BA-00FF1E23C0F4}">
      <dgm:prSet/>
      <dgm:spPr/>
      <dgm:t>
        <a:bodyPr/>
        <a:lstStyle/>
        <a:p>
          <a:endParaRPr lang="en-US"/>
        </a:p>
      </dgm:t>
    </dgm:pt>
    <dgm:pt modelId="{2AE425C4-353C-41C1-A387-0EAD682DABF1}" type="sibTrans" cxnId="{3A06239C-4CD7-4A5B-99BA-00FF1E23C0F4}">
      <dgm:prSet/>
      <dgm:spPr/>
      <dgm:t>
        <a:bodyPr/>
        <a:lstStyle/>
        <a:p>
          <a:endParaRPr lang="en-US"/>
        </a:p>
      </dgm:t>
    </dgm:pt>
    <dgm:pt modelId="{8179BC26-CAF0-4C50-983D-A693D6383B19}">
      <dgm:prSet phldrT="[Text]"/>
      <dgm:spPr/>
      <dgm:t>
        <a:bodyPr/>
        <a:lstStyle/>
        <a:p>
          <a:r>
            <a:rPr lang="en-US" dirty="0" smtClean="0"/>
            <a:t>SENN: Stock Ensemble-based Neural Network</a:t>
          </a:r>
          <a:endParaRPr lang="en-US" dirty="0"/>
        </a:p>
      </dgm:t>
    </dgm:pt>
    <dgm:pt modelId="{8DE78786-59E8-4582-A2E9-9D9818689B34}" type="parTrans" cxnId="{26675542-EA61-477F-815D-39523EF20107}">
      <dgm:prSet/>
      <dgm:spPr/>
      <dgm:t>
        <a:bodyPr/>
        <a:lstStyle/>
        <a:p>
          <a:endParaRPr lang="en-US"/>
        </a:p>
      </dgm:t>
    </dgm:pt>
    <dgm:pt modelId="{5CE9BED2-D35E-4E4F-A012-057C0EB23CBE}" type="sibTrans" cxnId="{26675542-EA61-477F-815D-39523EF20107}">
      <dgm:prSet/>
      <dgm:spPr/>
      <dgm:t>
        <a:bodyPr/>
        <a:lstStyle/>
        <a:p>
          <a:endParaRPr lang="en-US"/>
        </a:p>
      </dgm:t>
    </dgm:pt>
    <dgm:pt modelId="{5672ACF2-1B85-455E-BE6A-A29009C96FDF}">
      <dgm:prSet phldrT="[Text]" phldr="1"/>
      <dgm:spPr/>
      <dgm:t>
        <a:bodyPr/>
        <a:lstStyle/>
        <a:p>
          <a:endParaRPr lang="en-US"/>
        </a:p>
      </dgm:t>
    </dgm:pt>
    <dgm:pt modelId="{576EB7CE-CF30-4C28-BBD5-F45B952BA377}" type="parTrans" cxnId="{E549199C-2F78-4E99-920C-FB6BBC84775B}">
      <dgm:prSet/>
      <dgm:spPr/>
      <dgm:t>
        <a:bodyPr/>
        <a:lstStyle/>
        <a:p>
          <a:endParaRPr lang="en-US"/>
        </a:p>
      </dgm:t>
    </dgm:pt>
    <dgm:pt modelId="{A6BE5623-3AA4-4AD7-816D-8A5AA70EE867}" type="sibTrans" cxnId="{E549199C-2F78-4E99-920C-FB6BBC84775B}">
      <dgm:prSet/>
      <dgm:spPr/>
      <dgm:t>
        <a:bodyPr/>
        <a:lstStyle/>
        <a:p>
          <a:endParaRPr lang="en-US"/>
        </a:p>
      </dgm:t>
    </dgm:pt>
    <dgm:pt modelId="{994D55AA-192B-4829-9B38-2DBAC0514BC2}">
      <dgm:prSet phldrT="[Text]"/>
      <dgm:spPr/>
      <dgm:t>
        <a:bodyPr/>
        <a:lstStyle/>
        <a:p>
          <a:r>
            <a:rPr lang="en-US" dirty="0" smtClean="0"/>
            <a:t>Adjusted Mean Absolute Percentage Error (AMAPE)</a:t>
          </a:r>
          <a:endParaRPr lang="en-US" dirty="0"/>
        </a:p>
      </dgm:t>
    </dgm:pt>
    <dgm:pt modelId="{C0C41A45-BC89-4347-A5DB-F3281E3ABEEF}" type="parTrans" cxnId="{84C5D1EC-B276-49A6-8E07-0E0E8FE06433}">
      <dgm:prSet/>
      <dgm:spPr/>
      <dgm:t>
        <a:bodyPr/>
        <a:lstStyle/>
        <a:p>
          <a:endParaRPr lang="en-US"/>
        </a:p>
      </dgm:t>
    </dgm:pt>
    <dgm:pt modelId="{A66D5043-41C2-4356-B8EC-023B932B622E}" type="sibTrans" cxnId="{84C5D1EC-B276-49A6-8E07-0E0E8FE06433}">
      <dgm:prSet/>
      <dgm:spPr/>
      <dgm:t>
        <a:bodyPr/>
        <a:lstStyle/>
        <a:p>
          <a:endParaRPr lang="en-US"/>
        </a:p>
      </dgm:t>
    </dgm:pt>
    <dgm:pt modelId="{C2DA2263-8FAE-41DF-B694-AFB4A4F0872C}" type="pres">
      <dgm:prSet presAssocID="{1D0B3668-C657-44FA-8451-2C561858E896}" presName="linearFlow" presStyleCnt="0">
        <dgm:presLayoutVars>
          <dgm:dir/>
          <dgm:animLvl val="lvl"/>
          <dgm:resizeHandles val="exact"/>
        </dgm:presLayoutVars>
      </dgm:prSet>
      <dgm:spPr/>
      <dgm:t>
        <a:bodyPr/>
        <a:lstStyle/>
        <a:p>
          <a:endParaRPr lang="en-US"/>
        </a:p>
      </dgm:t>
    </dgm:pt>
    <dgm:pt modelId="{019F3B47-7A10-4DB4-A9A2-C6DDC2F8AA79}" type="pres">
      <dgm:prSet presAssocID="{EF6DDC18-1B17-45A7-A0AF-848951268E43}" presName="composite" presStyleCnt="0"/>
      <dgm:spPr/>
    </dgm:pt>
    <dgm:pt modelId="{80DF6BBE-9603-4F60-B5D4-D2E7A36826CA}" type="pres">
      <dgm:prSet presAssocID="{EF6DDC18-1B17-45A7-A0AF-848951268E43}" presName="parentText" presStyleLbl="alignNode1" presStyleIdx="0" presStyleCnt="3">
        <dgm:presLayoutVars>
          <dgm:chMax val="1"/>
          <dgm:bulletEnabled val="1"/>
        </dgm:presLayoutVars>
      </dgm:prSet>
      <dgm:spPr/>
      <dgm:t>
        <a:bodyPr/>
        <a:lstStyle/>
        <a:p>
          <a:endParaRPr lang="en-US"/>
        </a:p>
      </dgm:t>
    </dgm:pt>
    <dgm:pt modelId="{C79D55DC-0600-4AA7-BA30-4CFBB2C2FDB7}" type="pres">
      <dgm:prSet presAssocID="{EF6DDC18-1B17-45A7-A0AF-848951268E43}" presName="descendantText" presStyleLbl="alignAcc1" presStyleIdx="0" presStyleCnt="3">
        <dgm:presLayoutVars>
          <dgm:bulletEnabled val="1"/>
        </dgm:presLayoutVars>
      </dgm:prSet>
      <dgm:spPr/>
      <dgm:t>
        <a:bodyPr/>
        <a:lstStyle/>
        <a:p>
          <a:endParaRPr lang="en-US"/>
        </a:p>
      </dgm:t>
    </dgm:pt>
    <dgm:pt modelId="{6A92856D-9FF0-427E-8160-C75453C64E1C}" type="pres">
      <dgm:prSet presAssocID="{3E02A0D4-54D3-485D-A788-029D9FB4299E}" presName="sp" presStyleCnt="0"/>
      <dgm:spPr/>
    </dgm:pt>
    <dgm:pt modelId="{BABD2EEC-AFD2-4F68-AC91-CBA334D73E37}" type="pres">
      <dgm:prSet presAssocID="{C0E43683-D6C3-4EDE-923E-7B0BDAAECB6A}" presName="composite" presStyleCnt="0"/>
      <dgm:spPr/>
    </dgm:pt>
    <dgm:pt modelId="{918F9610-B4B7-4E8A-8469-0CC2BAEC16F6}" type="pres">
      <dgm:prSet presAssocID="{C0E43683-D6C3-4EDE-923E-7B0BDAAECB6A}" presName="parentText" presStyleLbl="alignNode1" presStyleIdx="1" presStyleCnt="3">
        <dgm:presLayoutVars>
          <dgm:chMax val="1"/>
          <dgm:bulletEnabled val="1"/>
        </dgm:presLayoutVars>
      </dgm:prSet>
      <dgm:spPr/>
      <dgm:t>
        <a:bodyPr/>
        <a:lstStyle/>
        <a:p>
          <a:endParaRPr lang="en-US"/>
        </a:p>
      </dgm:t>
    </dgm:pt>
    <dgm:pt modelId="{9D3E4F36-C1EA-41F1-918A-1EF0E30A4134}" type="pres">
      <dgm:prSet presAssocID="{C0E43683-D6C3-4EDE-923E-7B0BDAAECB6A}" presName="descendantText" presStyleLbl="alignAcc1" presStyleIdx="1" presStyleCnt="3">
        <dgm:presLayoutVars>
          <dgm:bulletEnabled val="1"/>
        </dgm:presLayoutVars>
      </dgm:prSet>
      <dgm:spPr/>
      <dgm:t>
        <a:bodyPr/>
        <a:lstStyle/>
        <a:p>
          <a:endParaRPr lang="en-US"/>
        </a:p>
      </dgm:t>
    </dgm:pt>
    <dgm:pt modelId="{A50B3D1E-5F9D-49D0-BA38-6F53AEFC0925}" type="pres">
      <dgm:prSet presAssocID="{2AE425C4-353C-41C1-A387-0EAD682DABF1}" presName="sp" presStyleCnt="0"/>
      <dgm:spPr/>
    </dgm:pt>
    <dgm:pt modelId="{BBC59688-F113-4923-AA56-0CEDF1CAA07F}" type="pres">
      <dgm:prSet presAssocID="{5672ACF2-1B85-455E-BE6A-A29009C96FDF}" presName="composite" presStyleCnt="0"/>
      <dgm:spPr/>
    </dgm:pt>
    <dgm:pt modelId="{318559D8-3FA4-4354-BE96-4AFA6BA13FD3}" type="pres">
      <dgm:prSet presAssocID="{5672ACF2-1B85-455E-BE6A-A29009C96FDF}" presName="parentText" presStyleLbl="alignNode1" presStyleIdx="2" presStyleCnt="3">
        <dgm:presLayoutVars>
          <dgm:chMax val="1"/>
          <dgm:bulletEnabled val="1"/>
        </dgm:presLayoutVars>
      </dgm:prSet>
      <dgm:spPr/>
      <dgm:t>
        <a:bodyPr/>
        <a:lstStyle/>
        <a:p>
          <a:endParaRPr lang="en-US"/>
        </a:p>
      </dgm:t>
    </dgm:pt>
    <dgm:pt modelId="{DBCA9FCF-7E4D-4E6B-95B3-FD4901A7557D}" type="pres">
      <dgm:prSet presAssocID="{5672ACF2-1B85-455E-BE6A-A29009C96FDF}" presName="descendantText" presStyleLbl="alignAcc1" presStyleIdx="2" presStyleCnt="3">
        <dgm:presLayoutVars>
          <dgm:bulletEnabled val="1"/>
        </dgm:presLayoutVars>
      </dgm:prSet>
      <dgm:spPr/>
      <dgm:t>
        <a:bodyPr/>
        <a:lstStyle/>
        <a:p>
          <a:endParaRPr lang="en-US"/>
        </a:p>
      </dgm:t>
    </dgm:pt>
  </dgm:ptLst>
  <dgm:cxnLst>
    <dgm:cxn modelId="{B4A0AFCC-C5E9-4A55-BA2D-6475CA708B09}" type="presOf" srcId="{EF6DDC18-1B17-45A7-A0AF-848951268E43}" destId="{80DF6BBE-9603-4F60-B5D4-D2E7A36826CA}" srcOrd="0" destOrd="0" presId="urn:microsoft.com/office/officeart/2005/8/layout/chevron2"/>
    <dgm:cxn modelId="{26675542-EA61-477F-815D-39523EF20107}" srcId="{C0E43683-D6C3-4EDE-923E-7B0BDAAECB6A}" destId="{8179BC26-CAF0-4C50-983D-A693D6383B19}" srcOrd="0" destOrd="0" parTransId="{8DE78786-59E8-4582-A2E9-9D9818689B34}" sibTransId="{5CE9BED2-D35E-4E4F-A012-057C0EB23CBE}"/>
    <dgm:cxn modelId="{B07222A8-6955-481A-8EEC-1AB01BAA372B}" type="presOf" srcId="{1D0B3668-C657-44FA-8451-2C561858E896}" destId="{C2DA2263-8FAE-41DF-B694-AFB4A4F0872C}" srcOrd="0" destOrd="0" presId="urn:microsoft.com/office/officeart/2005/8/layout/chevron2"/>
    <dgm:cxn modelId="{BB69932E-E9F3-4514-A208-5DA16E98CC44}" srcId="{1D0B3668-C657-44FA-8451-2C561858E896}" destId="{EF6DDC18-1B17-45A7-A0AF-848951268E43}" srcOrd="0" destOrd="0" parTransId="{6A069B0C-4425-46C7-AD77-367A2BED605F}" sibTransId="{3E02A0D4-54D3-485D-A788-029D9FB4299E}"/>
    <dgm:cxn modelId="{9508D201-BE11-4338-8437-885EC454BC39}" type="presOf" srcId="{5672ACF2-1B85-455E-BE6A-A29009C96FDF}" destId="{318559D8-3FA4-4354-BE96-4AFA6BA13FD3}" srcOrd="0" destOrd="0" presId="urn:microsoft.com/office/officeart/2005/8/layout/chevron2"/>
    <dgm:cxn modelId="{274720EC-4B21-4707-9945-4ECFC2C633A2}" srcId="{EF6DDC18-1B17-45A7-A0AF-848951268E43}" destId="{0EECADD5-E81A-4AA9-BDAF-6B83066F6D64}" srcOrd="0" destOrd="0" parTransId="{606AE8E4-B2D4-41D1-A6CA-2A1A9E8F6120}" sibTransId="{BF5AA4D6-23E2-4A3B-A413-A4B647BCE3C9}"/>
    <dgm:cxn modelId="{CAD02365-AA79-43C6-A22F-1F43BF69AB81}" type="presOf" srcId="{C0E43683-D6C3-4EDE-923E-7B0BDAAECB6A}" destId="{918F9610-B4B7-4E8A-8469-0CC2BAEC16F6}" srcOrd="0" destOrd="0" presId="urn:microsoft.com/office/officeart/2005/8/layout/chevron2"/>
    <dgm:cxn modelId="{84C5D1EC-B276-49A6-8E07-0E0E8FE06433}" srcId="{5672ACF2-1B85-455E-BE6A-A29009C96FDF}" destId="{994D55AA-192B-4829-9B38-2DBAC0514BC2}" srcOrd="0" destOrd="0" parTransId="{C0C41A45-BC89-4347-A5DB-F3281E3ABEEF}" sibTransId="{A66D5043-41C2-4356-B8EC-023B932B622E}"/>
    <dgm:cxn modelId="{8F0587AC-52E5-4FEA-AB19-1D6524A546EB}" type="presOf" srcId="{994D55AA-192B-4829-9B38-2DBAC0514BC2}" destId="{DBCA9FCF-7E4D-4E6B-95B3-FD4901A7557D}" srcOrd="0" destOrd="0" presId="urn:microsoft.com/office/officeart/2005/8/layout/chevron2"/>
    <dgm:cxn modelId="{4AA5A779-9B3B-4F8A-9D87-F45BF9DC1217}" type="presOf" srcId="{8179BC26-CAF0-4C50-983D-A693D6383B19}" destId="{9D3E4F36-C1EA-41F1-918A-1EF0E30A4134}" srcOrd="0" destOrd="0" presId="urn:microsoft.com/office/officeart/2005/8/layout/chevron2"/>
    <dgm:cxn modelId="{E549199C-2F78-4E99-920C-FB6BBC84775B}" srcId="{1D0B3668-C657-44FA-8451-2C561858E896}" destId="{5672ACF2-1B85-455E-BE6A-A29009C96FDF}" srcOrd="2" destOrd="0" parTransId="{576EB7CE-CF30-4C28-BBD5-F45B952BA377}" sibTransId="{A6BE5623-3AA4-4AD7-816D-8A5AA70EE867}"/>
    <dgm:cxn modelId="{3A06239C-4CD7-4A5B-99BA-00FF1E23C0F4}" srcId="{1D0B3668-C657-44FA-8451-2C561858E896}" destId="{C0E43683-D6C3-4EDE-923E-7B0BDAAECB6A}" srcOrd="1" destOrd="0" parTransId="{227F19AE-4F04-4B4A-99EB-7065C78485FC}" sibTransId="{2AE425C4-353C-41C1-A387-0EAD682DABF1}"/>
    <dgm:cxn modelId="{58D830C0-B36E-4DD9-9FA8-2D80F2810837}" type="presOf" srcId="{0EECADD5-E81A-4AA9-BDAF-6B83066F6D64}" destId="{C79D55DC-0600-4AA7-BA30-4CFBB2C2FDB7}" srcOrd="0" destOrd="0" presId="urn:microsoft.com/office/officeart/2005/8/layout/chevron2"/>
    <dgm:cxn modelId="{91930FA4-769B-4D66-9CFF-AA6D906C09D7}" type="presParOf" srcId="{C2DA2263-8FAE-41DF-B694-AFB4A4F0872C}" destId="{019F3B47-7A10-4DB4-A9A2-C6DDC2F8AA79}" srcOrd="0" destOrd="0" presId="urn:microsoft.com/office/officeart/2005/8/layout/chevron2"/>
    <dgm:cxn modelId="{1C1BF069-1C51-4787-B1E1-A4ED798AC6FE}" type="presParOf" srcId="{019F3B47-7A10-4DB4-A9A2-C6DDC2F8AA79}" destId="{80DF6BBE-9603-4F60-B5D4-D2E7A36826CA}" srcOrd="0" destOrd="0" presId="urn:microsoft.com/office/officeart/2005/8/layout/chevron2"/>
    <dgm:cxn modelId="{2B4A9FEF-DAF5-4FCD-A64B-2E5B5AD20ADC}" type="presParOf" srcId="{019F3B47-7A10-4DB4-A9A2-C6DDC2F8AA79}" destId="{C79D55DC-0600-4AA7-BA30-4CFBB2C2FDB7}" srcOrd="1" destOrd="0" presId="urn:microsoft.com/office/officeart/2005/8/layout/chevron2"/>
    <dgm:cxn modelId="{0FA66FC4-AC1C-40F0-A2FE-C8283E12CA74}" type="presParOf" srcId="{C2DA2263-8FAE-41DF-B694-AFB4A4F0872C}" destId="{6A92856D-9FF0-427E-8160-C75453C64E1C}" srcOrd="1" destOrd="0" presId="urn:microsoft.com/office/officeart/2005/8/layout/chevron2"/>
    <dgm:cxn modelId="{E97ED1D6-24BE-4314-AC31-1E8A1C5B3F40}" type="presParOf" srcId="{C2DA2263-8FAE-41DF-B694-AFB4A4F0872C}" destId="{BABD2EEC-AFD2-4F68-AC91-CBA334D73E37}" srcOrd="2" destOrd="0" presId="urn:microsoft.com/office/officeart/2005/8/layout/chevron2"/>
    <dgm:cxn modelId="{76CAF781-19FB-454E-89E0-CFA0084963A1}" type="presParOf" srcId="{BABD2EEC-AFD2-4F68-AC91-CBA334D73E37}" destId="{918F9610-B4B7-4E8A-8469-0CC2BAEC16F6}" srcOrd="0" destOrd="0" presId="urn:microsoft.com/office/officeart/2005/8/layout/chevron2"/>
    <dgm:cxn modelId="{7468FFFE-A854-4004-9810-3712D3073654}" type="presParOf" srcId="{BABD2EEC-AFD2-4F68-AC91-CBA334D73E37}" destId="{9D3E4F36-C1EA-41F1-918A-1EF0E30A4134}" srcOrd="1" destOrd="0" presId="urn:microsoft.com/office/officeart/2005/8/layout/chevron2"/>
    <dgm:cxn modelId="{FD56BC6C-BDC8-4185-AC4F-F6531F58F9D2}" type="presParOf" srcId="{C2DA2263-8FAE-41DF-B694-AFB4A4F0872C}" destId="{A50B3D1E-5F9D-49D0-BA38-6F53AEFC0925}" srcOrd="3" destOrd="0" presId="urn:microsoft.com/office/officeart/2005/8/layout/chevron2"/>
    <dgm:cxn modelId="{7235F0C7-18CF-4311-874A-F7F68DC3C721}" type="presParOf" srcId="{C2DA2263-8FAE-41DF-B694-AFB4A4F0872C}" destId="{BBC59688-F113-4923-AA56-0CEDF1CAA07F}" srcOrd="4" destOrd="0" presId="urn:microsoft.com/office/officeart/2005/8/layout/chevron2"/>
    <dgm:cxn modelId="{6E39443F-48B1-474F-8AB9-8880A43CAE31}" type="presParOf" srcId="{BBC59688-F113-4923-AA56-0CEDF1CAA07F}" destId="{318559D8-3FA4-4354-BE96-4AFA6BA13FD3}" srcOrd="0" destOrd="0" presId="urn:microsoft.com/office/officeart/2005/8/layout/chevron2"/>
    <dgm:cxn modelId="{E6642AF4-411E-4DDB-9FAD-16D37AA39AC1}" type="presParOf" srcId="{BBC59688-F113-4923-AA56-0CEDF1CAA07F}" destId="{DBCA9FCF-7E4D-4E6B-95B3-FD4901A7557D}"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F302885-C471-49C5-9FD1-86AF951DCA0C}">
      <dsp:nvSpPr>
        <dsp:cNvPr id="0" name=""/>
        <dsp:cNvSpPr/>
      </dsp:nvSpPr>
      <dsp:spPr>
        <a:xfrm rot="5400000">
          <a:off x="4467469" y="-1875918"/>
          <a:ext cx="578190" cy="4476766"/>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smtClean="0"/>
            <a:t>Open Price, Low Price, High Price, Close Price, Volume</a:t>
          </a:r>
          <a:endParaRPr lang="en-US" sz="1600" kern="1200" dirty="0"/>
        </a:p>
      </dsp:txBody>
      <dsp:txXfrm rot="-5400000">
        <a:off x="2518182" y="101594"/>
        <a:ext cx="4448541" cy="521740"/>
      </dsp:txXfrm>
    </dsp:sp>
    <dsp:sp modelId="{95144262-1321-4504-A4DB-5F7CFAB8E0E4}">
      <dsp:nvSpPr>
        <dsp:cNvPr id="0" name=""/>
        <dsp:cNvSpPr/>
      </dsp:nvSpPr>
      <dsp:spPr>
        <a:xfrm>
          <a:off x="0" y="1095"/>
          <a:ext cx="2518181" cy="722738"/>
        </a:xfrm>
        <a:prstGeom prst="roundRect">
          <a:avLst/>
        </a:prstGeom>
        <a:solidFill>
          <a:schemeClr val="accent1">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Basic Features</a:t>
          </a:r>
          <a:endParaRPr lang="en-US" sz="2000" kern="1200" dirty="0">
            <a:solidFill>
              <a:schemeClr val="tx1"/>
            </a:solidFill>
          </a:endParaRPr>
        </a:p>
      </dsp:txBody>
      <dsp:txXfrm>
        <a:off x="35281" y="36376"/>
        <a:ext cx="2447619" cy="652176"/>
      </dsp:txXfrm>
    </dsp:sp>
    <dsp:sp modelId="{B211FC0A-20AC-4E54-B230-5FDD34C26B33}">
      <dsp:nvSpPr>
        <dsp:cNvPr id="0" name=""/>
        <dsp:cNvSpPr/>
      </dsp:nvSpPr>
      <dsp:spPr>
        <a:xfrm rot="5400000">
          <a:off x="4467469" y="-1117043"/>
          <a:ext cx="578190" cy="4476766"/>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smtClean="0"/>
            <a:t>Bollinger Indicator, True Range, Simple Moving Average</a:t>
          </a:r>
          <a:endParaRPr lang="en-US" sz="1600" kern="1200" dirty="0"/>
        </a:p>
      </dsp:txBody>
      <dsp:txXfrm rot="-5400000">
        <a:off x="2518182" y="860469"/>
        <a:ext cx="4448541" cy="521740"/>
      </dsp:txXfrm>
    </dsp:sp>
    <dsp:sp modelId="{CF65ED68-7CCD-49D1-A83D-FBBF7851682F}">
      <dsp:nvSpPr>
        <dsp:cNvPr id="0" name=""/>
        <dsp:cNvSpPr/>
      </dsp:nvSpPr>
      <dsp:spPr>
        <a:xfrm>
          <a:off x="0" y="759970"/>
          <a:ext cx="2518181" cy="722738"/>
        </a:xfrm>
        <a:prstGeom prst="roundRect">
          <a:avLst/>
        </a:prstGeom>
        <a:solidFill>
          <a:schemeClr val="accent1">
            <a:lumMod val="60000"/>
            <a:lumOff val="40000"/>
          </a:schemeClr>
        </a:solidFill>
        <a:ln w="12700" cap="flat" cmpd="sng" algn="ctr">
          <a:solidFill>
            <a:schemeClr val="bg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Stock Indicator Features</a:t>
          </a:r>
          <a:endParaRPr lang="en-US" sz="2000" kern="1200" dirty="0">
            <a:solidFill>
              <a:schemeClr val="tx1"/>
            </a:solidFill>
          </a:endParaRPr>
        </a:p>
      </dsp:txBody>
      <dsp:txXfrm>
        <a:off x="35281" y="795251"/>
        <a:ext cx="2447619" cy="652176"/>
      </dsp:txXfrm>
    </dsp:sp>
    <dsp:sp modelId="{48FE6390-6A22-4879-B4E0-EC54234F823C}">
      <dsp:nvSpPr>
        <dsp:cNvPr id="0" name=""/>
        <dsp:cNvSpPr/>
      </dsp:nvSpPr>
      <dsp:spPr>
        <a:xfrm rot="5400000">
          <a:off x="4467469" y="-358167"/>
          <a:ext cx="578190" cy="4476766"/>
        </a:xfrm>
        <a:prstGeom prst="round2SameRect">
          <a:avLst/>
        </a:prstGeom>
        <a:solidFill>
          <a:schemeClr val="accent1">
            <a:alpha val="90000"/>
            <a:tint val="40000"/>
            <a:hueOff val="0"/>
            <a:satOff val="0"/>
            <a:lumOff val="0"/>
            <a:alphaOff val="0"/>
          </a:schemeClr>
        </a:solidFill>
        <a:ln w="12700" cap="flat" cmpd="sng" algn="ctr">
          <a:solidFill>
            <a:schemeClr val="accent1">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60960" tIns="30480" rIns="60960" bIns="30480" numCol="1" spcCol="1270" anchor="ctr" anchorCtr="0">
          <a:noAutofit/>
        </a:bodyPr>
        <a:lstStyle/>
        <a:p>
          <a:pPr marL="171450" lvl="1" indent="-171450" algn="l" defTabSz="711200">
            <a:lnSpc>
              <a:spcPct val="90000"/>
            </a:lnSpc>
            <a:spcBef>
              <a:spcPct val="0"/>
            </a:spcBef>
            <a:spcAft>
              <a:spcPct val="15000"/>
            </a:spcAft>
            <a:buChar char="••"/>
          </a:pPr>
          <a:r>
            <a:rPr lang="en-US" sz="1600" kern="1200" dirty="0" smtClean="0"/>
            <a:t>Date, Time, Weekday, </a:t>
          </a:r>
          <a:r>
            <a:rPr lang="en-US" sz="1600" kern="1200" dirty="0" err="1" smtClean="0"/>
            <a:t>etc</a:t>
          </a:r>
          <a:endParaRPr lang="en-US" sz="1600" kern="1200" dirty="0"/>
        </a:p>
      </dsp:txBody>
      <dsp:txXfrm rot="-5400000">
        <a:off x="2518182" y="1619345"/>
        <a:ext cx="4448541" cy="521740"/>
      </dsp:txXfrm>
    </dsp:sp>
    <dsp:sp modelId="{2EA043A0-6200-46FE-A5AA-FC81F476EEB7}">
      <dsp:nvSpPr>
        <dsp:cNvPr id="0" name=""/>
        <dsp:cNvSpPr/>
      </dsp:nvSpPr>
      <dsp:spPr>
        <a:xfrm>
          <a:off x="0" y="1518846"/>
          <a:ext cx="2518181" cy="722738"/>
        </a:xfrm>
        <a:prstGeom prst="roundRect">
          <a:avLst/>
        </a:prstGeom>
        <a:solidFill>
          <a:schemeClr val="accent1">
            <a:lumMod val="60000"/>
            <a:lumOff val="40000"/>
          </a:schemeClr>
        </a:solidFill>
        <a:ln w="12700" cap="flat" cmpd="sng" algn="ctr">
          <a:solidFill>
            <a:schemeClr val="bg2"/>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0" tIns="38100" rIns="76200" bIns="38100" numCol="1" spcCol="1270" anchor="ctr" anchorCtr="0">
          <a:noAutofit/>
        </a:bodyPr>
        <a:lstStyle/>
        <a:p>
          <a:pPr lvl="0" algn="ctr" defTabSz="889000">
            <a:lnSpc>
              <a:spcPct val="90000"/>
            </a:lnSpc>
            <a:spcBef>
              <a:spcPct val="0"/>
            </a:spcBef>
            <a:spcAft>
              <a:spcPct val="35000"/>
            </a:spcAft>
          </a:pPr>
          <a:r>
            <a:rPr lang="en-US" sz="2000" kern="1200" dirty="0" smtClean="0">
              <a:solidFill>
                <a:schemeClr val="tx1"/>
              </a:solidFill>
            </a:rPr>
            <a:t>Additional Features</a:t>
          </a:r>
          <a:endParaRPr lang="en-US" sz="2000" kern="1200" dirty="0">
            <a:solidFill>
              <a:schemeClr val="tx1"/>
            </a:solidFill>
          </a:endParaRPr>
        </a:p>
      </dsp:txBody>
      <dsp:txXfrm>
        <a:off x="35281" y="1554127"/>
        <a:ext cx="2447619" cy="65217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0DF6BBE-9603-4F60-B5D4-D2E7A36826CA}">
      <dsp:nvSpPr>
        <dsp:cNvPr id="0" name=""/>
        <dsp:cNvSpPr/>
      </dsp:nvSpPr>
      <dsp:spPr>
        <a:xfrm rot="5400000">
          <a:off x="-222646" y="223826"/>
          <a:ext cx="1484312" cy="103901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endParaRPr lang="en-US" sz="2900" kern="1200" dirty="0"/>
        </a:p>
      </dsp:txBody>
      <dsp:txXfrm rot="-5400000">
        <a:off x="1" y="520688"/>
        <a:ext cx="1039018" cy="445294"/>
      </dsp:txXfrm>
    </dsp:sp>
    <dsp:sp modelId="{C79D55DC-0600-4AA7-BA30-4CFBB2C2FDB7}">
      <dsp:nvSpPr>
        <dsp:cNvPr id="0" name=""/>
        <dsp:cNvSpPr/>
      </dsp:nvSpPr>
      <dsp:spPr>
        <a:xfrm rot="5400000">
          <a:off x="3085107" y="-2044909"/>
          <a:ext cx="964803" cy="505698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t>Combining Historical Stock Data, The Wisdom of Crowds, and Deep Learning to predict Stock Price</a:t>
          </a:r>
          <a:endParaRPr lang="en-US" sz="2000" kern="1200" dirty="0"/>
        </a:p>
      </dsp:txBody>
      <dsp:txXfrm rot="-5400000">
        <a:off x="1039018" y="48278"/>
        <a:ext cx="5009883" cy="870607"/>
      </dsp:txXfrm>
    </dsp:sp>
    <dsp:sp modelId="{918F9610-B4B7-4E8A-8469-0CC2BAEC16F6}">
      <dsp:nvSpPr>
        <dsp:cNvPr id="0" name=""/>
        <dsp:cNvSpPr/>
      </dsp:nvSpPr>
      <dsp:spPr>
        <a:xfrm rot="5400000">
          <a:off x="-222646" y="1512490"/>
          <a:ext cx="1484312" cy="103901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endParaRPr lang="en-US" sz="2900" kern="1200" dirty="0"/>
        </a:p>
      </dsp:txBody>
      <dsp:txXfrm rot="-5400000">
        <a:off x="1" y="1809352"/>
        <a:ext cx="1039018" cy="445294"/>
      </dsp:txXfrm>
    </dsp:sp>
    <dsp:sp modelId="{9D3E4F36-C1EA-41F1-918A-1EF0E30A4134}">
      <dsp:nvSpPr>
        <dsp:cNvPr id="0" name=""/>
        <dsp:cNvSpPr/>
      </dsp:nvSpPr>
      <dsp:spPr>
        <a:xfrm rot="5400000">
          <a:off x="3085107" y="-756245"/>
          <a:ext cx="964803" cy="505698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t>SENN: Stock Ensemble-based Neural Network</a:t>
          </a:r>
          <a:endParaRPr lang="en-US" sz="2000" kern="1200" dirty="0"/>
        </a:p>
      </dsp:txBody>
      <dsp:txXfrm rot="-5400000">
        <a:off x="1039018" y="1336942"/>
        <a:ext cx="5009883" cy="870607"/>
      </dsp:txXfrm>
    </dsp:sp>
    <dsp:sp modelId="{318559D8-3FA4-4354-BE96-4AFA6BA13FD3}">
      <dsp:nvSpPr>
        <dsp:cNvPr id="0" name=""/>
        <dsp:cNvSpPr/>
      </dsp:nvSpPr>
      <dsp:spPr>
        <a:xfrm rot="5400000">
          <a:off x="-222646" y="2801154"/>
          <a:ext cx="1484312" cy="1039018"/>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8415" tIns="18415" rIns="18415" bIns="18415" numCol="1" spcCol="1270" anchor="ctr" anchorCtr="0">
          <a:noAutofit/>
        </a:bodyPr>
        <a:lstStyle/>
        <a:p>
          <a:pPr lvl="0" algn="ctr" defTabSz="1289050">
            <a:lnSpc>
              <a:spcPct val="90000"/>
            </a:lnSpc>
            <a:spcBef>
              <a:spcPct val="0"/>
            </a:spcBef>
            <a:spcAft>
              <a:spcPct val="35000"/>
            </a:spcAft>
          </a:pPr>
          <a:endParaRPr lang="en-US" sz="2900" kern="1200"/>
        </a:p>
      </dsp:txBody>
      <dsp:txXfrm rot="-5400000">
        <a:off x="1" y="3098016"/>
        <a:ext cx="1039018" cy="445294"/>
      </dsp:txXfrm>
    </dsp:sp>
    <dsp:sp modelId="{DBCA9FCF-7E4D-4E6B-95B3-FD4901A7557D}">
      <dsp:nvSpPr>
        <dsp:cNvPr id="0" name=""/>
        <dsp:cNvSpPr/>
      </dsp:nvSpPr>
      <dsp:spPr>
        <a:xfrm rot="5400000">
          <a:off x="3085107" y="532418"/>
          <a:ext cx="964803" cy="505698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2240" tIns="12700" rIns="12700" bIns="12700" numCol="1" spcCol="1270" anchor="ctr" anchorCtr="0">
          <a:noAutofit/>
        </a:bodyPr>
        <a:lstStyle/>
        <a:p>
          <a:pPr marL="228600" lvl="1" indent="-228600" algn="l" defTabSz="889000">
            <a:lnSpc>
              <a:spcPct val="90000"/>
            </a:lnSpc>
            <a:spcBef>
              <a:spcPct val="0"/>
            </a:spcBef>
            <a:spcAft>
              <a:spcPct val="15000"/>
            </a:spcAft>
            <a:buChar char="••"/>
          </a:pPr>
          <a:r>
            <a:rPr lang="en-US" sz="2000" kern="1200" dirty="0" smtClean="0"/>
            <a:t>Adjusted Mean Absolute Percentage Error (AMAPE)</a:t>
          </a:r>
          <a:endParaRPr lang="en-US" sz="2000" kern="1200" dirty="0"/>
        </a:p>
      </dsp:txBody>
      <dsp:txXfrm rot="-5400000">
        <a:off x="1039018" y="2625605"/>
        <a:ext cx="5009883" cy="870607"/>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87223F1-E931-4DD3-A050-AEF1773548F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928687D-9145-4CC5-AED0-D5AF4FE8C55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B396BA-3945-4C72-BAAD-3266C2B49029}" type="datetimeFigureOut">
              <a:rPr lang="en-US" smtClean="0"/>
              <a:t>29-Jul-20</a:t>
            </a:fld>
            <a:endParaRPr lang="en-US"/>
          </a:p>
        </p:txBody>
      </p:sp>
      <p:sp>
        <p:nvSpPr>
          <p:cNvPr id="4" name="Footer Placeholder 3">
            <a:extLst>
              <a:ext uri="{FF2B5EF4-FFF2-40B4-BE49-F238E27FC236}">
                <a16:creationId xmlns:a16="http://schemas.microsoft.com/office/drawing/2014/main" id="{6D15459F-E26C-4551-8593-3359F306FE0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9DAA82-C299-4DD5-8BEC-1B966BB730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1C195C-725D-483C-AD68-5BDF5F7F8A88}" type="slidenum">
              <a:rPr lang="en-US" smtClean="0"/>
              <a:t>‹#›</a:t>
            </a:fld>
            <a:endParaRPr lang="en-US"/>
          </a:p>
        </p:txBody>
      </p:sp>
    </p:spTree>
    <p:extLst>
      <p:ext uri="{BB962C8B-B14F-4D97-AF65-F5344CB8AC3E}">
        <p14:creationId xmlns:p14="http://schemas.microsoft.com/office/powerpoint/2010/main" val="3546106982"/>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jpe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95D3CC-B9F5-4236-AFE0-1331C7D5E9C1}" type="datetimeFigureOut">
              <a:rPr lang="en-US" smtClean="0"/>
              <a:t>29-Jul-20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2FA1E92-17E5-4820-9D75-1F75F193E215}" type="slidenum">
              <a:rPr lang="en-US" smtClean="0"/>
              <a:t>‹#›</a:t>
            </a:fld>
            <a:endParaRPr lang="en-US"/>
          </a:p>
        </p:txBody>
      </p:sp>
    </p:spTree>
    <p:extLst>
      <p:ext uri="{BB962C8B-B14F-4D97-AF65-F5344CB8AC3E}">
        <p14:creationId xmlns:p14="http://schemas.microsoft.com/office/powerpoint/2010/main" val="3353269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Okay thank you very much. It’s a pleasure to be </a:t>
            </a:r>
            <a:r>
              <a:rPr lang="en-US" sz="1200" kern="1200" dirty="0" smtClean="0">
                <a:solidFill>
                  <a:schemeClr val="tx1"/>
                </a:solidFill>
                <a:effectLst/>
                <a:latin typeface="+mn-lt"/>
                <a:ea typeface="+mn-ea"/>
                <a:cs typeface="+mn-cs"/>
              </a:rPr>
              <a:t>here. </a:t>
            </a:r>
            <a:r>
              <a:rPr lang="en-US" sz="1200" kern="1200" dirty="0" smtClean="0">
                <a:solidFill>
                  <a:schemeClr val="tx1"/>
                </a:solidFill>
                <a:effectLst/>
                <a:latin typeface="+mn-lt"/>
                <a:ea typeface="+mn-ea"/>
                <a:cs typeface="+mn-cs"/>
              </a:rPr>
              <a:t>My name is Louis Owen, at the time I am submitting this paper with my co-author Ms.</a:t>
            </a:r>
            <a:r>
              <a:rPr lang="en-US" sz="1200" kern="1200" baseline="0" dirty="0" smtClean="0">
                <a:solidFill>
                  <a:schemeClr val="tx1"/>
                </a:solidFill>
                <a:effectLst/>
                <a:latin typeface="+mn-lt"/>
                <a:ea typeface="+mn-ea"/>
                <a:cs typeface="+mn-cs"/>
              </a:rPr>
              <a:t> Finny </a:t>
            </a:r>
            <a:r>
              <a:rPr lang="en-US" sz="1200" kern="1200" baseline="0" dirty="0" err="1" smtClean="0">
                <a:solidFill>
                  <a:schemeClr val="tx1"/>
                </a:solidFill>
                <a:effectLst/>
                <a:latin typeface="+mn-lt"/>
                <a:ea typeface="+mn-ea"/>
                <a:cs typeface="+mn-cs"/>
              </a:rPr>
              <a:t>Oktariani</a:t>
            </a:r>
            <a:r>
              <a:rPr lang="en-US" sz="1200" kern="1200" dirty="0" smtClean="0">
                <a:solidFill>
                  <a:schemeClr val="tx1"/>
                </a:solidFill>
                <a:effectLst/>
                <a:latin typeface="+mn-lt"/>
                <a:ea typeface="+mn-ea"/>
                <a:cs typeface="+mn-cs"/>
              </a:rPr>
              <a:t>, I am still a Mathematics undergraduate student at </a:t>
            </a:r>
            <a:r>
              <a:rPr lang="en-US" sz="1200" kern="1200" dirty="0" err="1" smtClean="0">
                <a:solidFill>
                  <a:schemeClr val="tx1"/>
                </a:solidFill>
                <a:effectLst/>
                <a:latin typeface="+mn-lt"/>
                <a:ea typeface="+mn-ea"/>
                <a:cs typeface="+mn-cs"/>
              </a:rPr>
              <a:t>Institut</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Teknologi</a:t>
            </a:r>
            <a:r>
              <a:rPr lang="en-US" sz="1200" kern="1200" dirty="0" smtClean="0">
                <a:solidFill>
                  <a:schemeClr val="tx1"/>
                </a:solidFill>
                <a:effectLst/>
                <a:latin typeface="+mn-lt"/>
                <a:ea typeface="+mn-ea"/>
                <a:cs typeface="+mn-cs"/>
              </a:rPr>
              <a:t> Bandung, and my co-author is my undergraduate thesis supervisor. Earlier in mid-July, I was just graduated from my university and now I am already get my Bachelor of Science title. For the acknowledgement, our paper will not be ready without the amazing and valuable support from my other lecturers, Mr. </a:t>
            </a:r>
            <a:r>
              <a:rPr lang="en-US" sz="1200" kern="1200" dirty="0" err="1" smtClean="0">
                <a:solidFill>
                  <a:schemeClr val="tx1"/>
                </a:solidFill>
                <a:effectLst/>
                <a:latin typeface="+mn-lt"/>
                <a:ea typeface="+mn-ea"/>
                <a:cs typeface="+mn-cs"/>
              </a:rPr>
              <a:t>Wono</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Setya</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Budhi</a:t>
            </a:r>
            <a:r>
              <a:rPr lang="en-US" sz="1200" kern="1200" dirty="0" smtClean="0">
                <a:solidFill>
                  <a:schemeClr val="tx1"/>
                </a:solidFill>
                <a:effectLst/>
                <a:latin typeface="+mn-lt"/>
                <a:ea typeface="+mn-ea"/>
                <a:cs typeface="+mn-cs"/>
              </a:rPr>
              <a:t> and Mr. </a:t>
            </a:r>
            <a:r>
              <a:rPr lang="en-US" sz="1200" kern="1200" dirty="0" err="1" smtClean="0">
                <a:solidFill>
                  <a:schemeClr val="tx1"/>
                </a:solidFill>
                <a:effectLst/>
                <a:latin typeface="+mn-lt"/>
                <a:ea typeface="+mn-ea"/>
                <a:cs typeface="+mn-cs"/>
              </a:rPr>
              <a:t>Fajar</a:t>
            </a:r>
            <a:r>
              <a:rPr lang="en-US" sz="1200" kern="1200" dirty="0" smtClean="0">
                <a:solidFill>
                  <a:schemeClr val="tx1"/>
                </a:solidFill>
                <a:effectLst/>
                <a:latin typeface="+mn-lt"/>
                <a:ea typeface="+mn-ea"/>
                <a:cs typeface="+mn-cs"/>
              </a:rPr>
              <a:t> </a:t>
            </a:r>
            <a:r>
              <a:rPr lang="en-US" sz="1200" kern="1200" dirty="0" err="1" smtClean="0">
                <a:solidFill>
                  <a:schemeClr val="tx1"/>
                </a:solidFill>
                <a:effectLst/>
                <a:latin typeface="+mn-lt"/>
                <a:ea typeface="+mn-ea"/>
                <a:cs typeface="+mn-cs"/>
              </a:rPr>
              <a:t>Yuliawan</a:t>
            </a:r>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today I am going to talk about combining the power of historical stock data, the wisdom of crowds, and the advance of deep learning, to predict the stock price in the future.</a:t>
            </a:r>
          </a:p>
        </p:txBody>
      </p:sp>
      <p:sp>
        <p:nvSpPr>
          <p:cNvPr id="4" name="Slide Number Placeholder 3"/>
          <p:cNvSpPr>
            <a:spLocks noGrp="1"/>
          </p:cNvSpPr>
          <p:nvPr>
            <p:ph type="sldNum" sz="quarter" idx="10"/>
          </p:nvPr>
        </p:nvSpPr>
        <p:spPr/>
        <p:txBody>
          <a:bodyPr/>
          <a:lstStyle/>
          <a:p>
            <a:fld id="{92FA1E92-17E5-4820-9D75-1F75F193E215}" type="slidenum">
              <a:rPr lang="en-US" smtClean="0"/>
              <a:t>1</a:t>
            </a:fld>
            <a:endParaRPr lang="en-US"/>
          </a:p>
        </p:txBody>
      </p:sp>
    </p:spTree>
    <p:extLst>
      <p:ext uri="{BB962C8B-B14F-4D97-AF65-F5344CB8AC3E}">
        <p14:creationId xmlns:p14="http://schemas.microsoft.com/office/powerpoint/2010/main" val="3032747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second part is historical stock data prediction. This part takes historical stock data as the input and Long Short-term Memory or LSTM is used as the prediction model. A lot of effort is done on the feature engineering on the input variables. Some stock market indicators are also used as the input variables including Bollinger Indicator, True Range, and Simple Moving Average. </a:t>
            </a:r>
          </a:p>
        </p:txBody>
      </p:sp>
      <p:sp>
        <p:nvSpPr>
          <p:cNvPr id="4" name="Slide Number Placeholder 3"/>
          <p:cNvSpPr>
            <a:spLocks noGrp="1"/>
          </p:cNvSpPr>
          <p:nvPr>
            <p:ph type="sldNum" sz="quarter" idx="10"/>
          </p:nvPr>
        </p:nvSpPr>
        <p:spPr/>
        <p:txBody>
          <a:bodyPr/>
          <a:lstStyle/>
          <a:p>
            <a:fld id="{92FA1E92-17E5-4820-9D75-1F75F193E215}" type="slidenum">
              <a:rPr lang="en-US" smtClean="0"/>
              <a:t>10</a:t>
            </a:fld>
            <a:endParaRPr lang="en-US"/>
          </a:p>
        </p:txBody>
      </p:sp>
    </p:spTree>
    <p:extLst>
      <p:ext uri="{BB962C8B-B14F-4D97-AF65-F5344CB8AC3E}">
        <p14:creationId xmlns:p14="http://schemas.microsoft.com/office/powerpoint/2010/main" val="8438203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output from the historical stock prediction part are joined with the sentiment score extracted from the microblog text data, and then be exploited as the input to the fusion machine. The fusion machine basically is another MLP, which has a role as the prediction head of our overall model. The output of this prediction head is the predicted stock price. </a:t>
            </a:r>
            <a:r>
              <a:rPr lang="en-US" sz="1200" kern="1200" dirty="0" smtClean="0">
                <a:solidFill>
                  <a:schemeClr val="tx1"/>
                </a:solidFill>
                <a:effectLst/>
                <a:latin typeface="+mn-lt"/>
                <a:ea typeface="+mn-ea"/>
                <a:cs typeface="+mn-cs"/>
              </a:rPr>
              <a:t>Okay</a:t>
            </a:r>
            <a:r>
              <a:rPr lang="en-US" sz="1200" kern="1200" dirty="0" smtClean="0">
                <a:solidFill>
                  <a:schemeClr val="tx1"/>
                </a:solidFill>
                <a:effectLst/>
                <a:latin typeface="+mn-lt"/>
                <a:ea typeface="+mn-ea"/>
                <a:cs typeface="+mn-cs"/>
              </a:rPr>
              <a:t>, so we have seen how the architecture works in high-level.</a:t>
            </a:r>
            <a:r>
              <a:rPr lang="en-US" sz="1200" kern="1200" baseline="0" dirty="0" smtClean="0">
                <a:solidFill>
                  <a:schemeClr val="tx1"/>
                </a:solidFill>
                <a:effectLst/>
                <a:latin typeface="+mn-lt"/>
                <a:ea typeface="+mn-ea"/>
                <a:cs typeface="+mn-cs"/>
              </a:rPr>
              <a:t> We will now run through once again but with a more detailed explanation.</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A1E92-17E5-4820-9D75-1F75F193E215}" type="slidenum">
              <a:rPr lang="en-US" smtClean="0"/>
              <a:t>11</a:t>
            </a:fld>
            <a:endParaRPr lang="en-US"/>
          </a:p>
        </p:txBody>
      </p:sp>
    </p:spTree>
    <p:extLst>
      <p:ext uri="{BB962C8B-B14F-4D97-AF65-F5344CB8AC3E}">
        <p14:creationId xmlns:p14="http://schemas.microsoft.com/office/powerpoint/2010/main" val="229083678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sentiment score extraction</a:t>
            </a:r>
            <a:r>
              <a:rPr lang="en-US" sz="1200" kern="1200" baseline="0" dirty="0" smtClean="0">
                <a:solidFill>
                  <a:schemeClr val="tx1"/>
                </a:solidFill>
                <a:effectLst/>
                <a:latin typeface="+mn-lt"/>
                <a:ea typeface="+mn-ea"/>
                <a:cs typeface="+mn-cs"/>
              </a:rPr>
              <a:t> model takes </a:t>
            </a:r>
            <a:r>
              <a:rPr lang="en-US" sz="1200" kern="1200" dirty="0" smtClean="0">
                <a:solidFill>
                  <a:schemeClr val="tx1"/>
                </a:solidFill>
                <a:effectLst/>
                <a:latin typeface="+mn-lt"/>
                <a:ea typeface="+mn-ea"/>
                <a:cs typeface="+mn-cs"/>
              </a:rPr>
              <a:t>microblog text data as the input. There is some preprocessing need to be done on the text data before it can be used. For the MLP Feature Driven, there are 3 types of manually curated features used as the input: stock features, linguistic features, and sentiment lexicon features. There are 55 manually curated features generated for this model. The MLP Simple Word Embedding takes vector representation of the text as the input. While CNN and LSTM takes text with maximum length of 50 as the input, then used the pre-trained Word2Vec model to map the text into its vector representation. The output for all of the 4 models then become the input of the Multi-layer Perceptron that acts as the stacked-ensemble model. Finally, sentiment score is extracted from the given text data.</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Each of those 4 building blocks has their own unique purpose. MLP Feature Driven exploits the manually curated features to predict the sentiment score. MLP Simple Word Embedding aims to extract the information directly from the average word-embedding from the given text. CNN aims to extract the local information from a particular text, while LSTM aims to extract the global one. The output from each of the building blocks is passed to the MLP-based Stacked Ensemble model. The purpose of this ensemble is to find the most appropriate weights for each of the building blocks.</a:t>
            </a:r>
          </a:p>
          <a:p>
            <a:endParaRPr lang="en-US" dirty="0"/>
          </a:p>
        </p:txBody>
      </p:sp>
      <p:sp>
        <p:nvSpPr>
          <p:cNvPr id="4" name="Slide Number Placeholder 3"/>
          <p:cNvSpPr>
            <a:spLocks noGrp="1"/>
          </p:cNvSpPr>
          <p:nvPr>
            <p:ph type="sldNum" sz="quarter" idx="10"/>
          </p:nvPr>
        </p:nvSpPr>
        <p:spPr/>
        <p:txBody>
          <a:bodyPr/>
          <a:lstStyle/>
          <a:p>
            <a:fld id="{92FA1E92-17E5-4820-9D75-1F75F193E215}" type="slidenum">
              <a:rPr lang="en-US" smtClean="0"/>
              <a:t>12</a:t>
            </a:fld>
            <a:endParaRPr lang="en-US"/>
          </a:p>
        </p:txBody>
      </p:sp>
    </p:spTree>
    <p:extLst>
      <p:ext uri="{BB962C8B-B14F-4D97-AF65-F5344CB8AC3E}">
        <p14:creationId xmlns:p14="http://schemas.microsoft.com/office/powerpoint/2010/main" val="39077242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There are 61 manually-curated feature generated for the input of </a:t>
            </a:r>
            <a:r>
              <a:rPr lang="en-US" sz="1200" b="1" kern="1200" dirty="0" smtClean="0">
                <a:solidFill>
                  <a:schemeClr val="tx1"/>
                </a:solidFill>
                <a:effectLst/>
                <a:latin typeface="+mn-lt"/>
                <a:ea typeface="+mn-ea"/>
                <a:cs typeface="+mn-cs"/>
              </a:rPr>
              <a:t>MLP Feature Driven</a:t>
            </a:r>
            <a:r>
              <a:rPr lang="en-US" sz="1200" kern="1200" dirty="0" smtClean="0">
                <a:solidFill>
                  <a:schemeClr val="tx1"/>
                </a:solidFill>
                <a:effectLst/>
                <a:latin typeface="+mn-lt"/>
                <a:ea typeface="+mn-ea"/>
                <a:cs typeface="+mn-cs"/>
              </a:rPr>
              <a:t> </a:t>
            </a:r>
            <a:r>
              <a:rPr lang="en-US" sz="1200" b="1" kern="1200" dirty="0" smtClean="0">
                <a:solidFill>
                  <a:schemeClr val="tx1"/>
                </a:solidFill>
                <a:effectLst/>
                <a:latin typeface="+mn-lt"/>
                <a:ea typeface="+mn-ea"/>
                <a:cs typeface="+mn-cs"/>
              </a:rPr>
              <a:t>(MLP FD)</a:t>
            </a:r>
            <a:r>
              <a:rPr lang="en-US" sz="1200" kern="1200" dirty="0" smtClean="0">
                <a:solidFill>
                  <a:schemeClr val="tx1"/>
                </a:solidFill>
                <a:effectLst/>
                <a:latin typeface="+mn-lt"/>
                <a:ea typeface="+mn-ea"/>
                <a:cs typeface="+mn-cs"/>
              </a:rPr>
              <a:t> from the raw text data. However, after we perform missing-value, constant and correlated feature analysis, there are only 55 remaining features which are ready to be exploited as the input for MLP FD model. The input for </a:t>
            </a:r>
            <a:r>
              <a:rPr lang="en-US" sz="1200" b="1" kern="1200" dirty="0" smtClean="0">
                <a:solidFill>
                  <a:schemeClr val="tx1"/>
                </a:solidFill>
                <a:effectLst/>
                <a:latin typeface="+mn-lt"/>
                <a:ea typeface="+mn-ea"/>
                <a:cs typeface="+mn-cs"/>
              </a:rPr>
              <a:t>MLP Simple Word Embedding (MLP SWE) </a:t>
            </a:r>
            <a:r>
              <a:rPr lang="en-US" sz="1200" kern="1200" dirty="0" smtClean="0">
                <a:solidFill>
                  <a:schemeClr val="tx1"/>
                </a:solidFill>
                <a:effectLst/>
                <a:latin typeface="+mn-lt"/>
                <a:ea typeface="+mn-ea"/>
                <a:cs typeface="+mn-cs"/>
              </a:rPr>
              <a:t>is the 300-dimensional vector representation generated from the text data. And here we can see the details of the architecture for both MLP FD &amp; MLP SWE.</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13</a:t>
            </a:fld>
            <a:endParaRPr lang="en-US"/>
          </a:p>
        </p:txBody>
      </p:sp>
    </p:spTree>
    <p:extLst>
      <p:ext uri="{BB962C8B-B14F-4D97-AF65-F5344CB8AC3E}">
        <p14:creationId xmlns:p14="http://schemas.microsoft.com/office/powerpoint/2010/main" val="30472404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architecture of </a:t>
            </a:r>
            <a:r>
              <a:rPr lang="en-US" sz="1200" b="1" kern="1200" dirty="0" smtClean="0">
                <a:solidFill>
                  <a:schemeClr val="tx1"/>
                </a:solidFill>
                <a:effectLst/>
                <a:latin typeface="+mn-lt"/>
                <a:ea typeface="+mn-ea"/>
                <a:cs typeface="+mn-cs"/>
              </a:rPr>
              <a:t>CNN</a:t>
            </a:r>
            <a:r>
              <a:rPr lang="en-US" sz="1200" kern="1200" dirty="0" smtClean="0">
                <a:solidFill>
                  <a:schemeClr val="tx1"/>
                </a:solidFill>
                <a:effectLst/>
                <a:latin typeface="+mn-lt"/>
                <a:ea typeface="+mn-ea"/>
                <a:cs typeface="+mn-cs"/>
              </a:rPr>
              <a:t> is divided into two, namely the feature-extraction and fully-connected network. The visualization of the feature-extraction network is shown in Fig. 2. </a:t>
            </a:r>
            <a:r>
              <a:rPr lang="en-US" sz="1200" i="1" kern="1200" dirty="0" smtClean="0">
                <a:solidFill>
                  <a:schemeClr val="tx1"/>
                </a:solidFill>
                <a:effectLst/>
                <a:latin typeface="+mn-lt"/>
                <a:ea typeface="+mn-ea"/>
                <a:cs typeface="+mn-cs"/>
              </a:rPr>
              <a:t>First</a:t>
            </a:r>
            <a:r>
              <a:rPr lang="en-US" sz="1200" kern="1200" dirty="0" smtClean="0">
                <a:solidFill>
                  <a:schemeClr val="tx1"/>
                </a:solidFill>
                <a:effectLst/>
                <a:latin typeface="+mn-lt"/>
                <a:ea typeface="+mn-ea"/>
                <a:cs typeface="+mn-cs"/>
              </a:rPr>
              <a:t>, the input of 300-dimensional sentence-embedding vector is passed into the </a:t>
            </a:r>
            <a:r>
              <a:rPr lang="en-US" sz="1200" i="1" kern="1200" dirty="0" smtClean="0">
                <a:solidFill>
                  <a:schemeClr val="tx1"/>
                </a:solidFill>
                <a:effectLst/>
                <a:latin typeface="+mn-lt"/>
                <a:ea typeface="+mn-ea"/>
                <a:cs typeface="+mn-cs"/>
              </a:rPr>
              <a:t>Gaussian Noise</a:t>
            </a:r>
            <a:r>
              <a:rPr lang="en-US" sz="1200" kern="1200" dirty="0" smtClean="0">
                <a:solidFill>
                  <a:schemeClr val="tx1"/>
                </a:solidFill>
                <a:effectLst/>
                <a:latin typeface="+mn-lt"/>
                <a:ea typeface="+mn-ea"/>
                <a:cs typeface="+mn-cs"/>
              </a:rPr>
              <a:t> layer. </a:t>
            </a:r>
            <a:r>
              <a:rPr lang="en-US" sz="1200" i="1" kern="1200" dirty="0" smtClean="0">
                <a:solidFill>
                  <a:schemeClr val="tx1"/>
                </a:solidFill>
                <a:effectLst/>
                <a:latin typeface="+mn-lt"/>
                <a:ea typeface="+mn-ea"/>
                <a:cs typeface="+mn-cs"/>
              </a:rPr>
              <a:t>Then</a:t>
            </a:r>
            <a:r>
              <a:rPr lang="en-US" sz="1200" kern="1200" dirty="0" smtClean="0">
                <a:solidFill>
                  <a:schemeClr val="tx1"/>
                </a:solidFill>
                <a:effectLst/>
                <a:latin typeface="+mn-lt"/>
                <a:ea typeface="+mn-ea"/>
                <a:cs typeface="+mn-cs"/>
              </a:rPr>
              <a:t>, four kind of convolution is slide over 1,2,3, and 4 word(s) at a time. For each type, we employ 25 such convolution, which means there are 100 convolutions in total. Note that the size 1 convolution outputs 300-dimensional vector, size 2 outputs 299-dimensional vector, size 3 outputs 298-dimensional vector, and size 4 outputs 297-dimensional vector. </a:t>
            </a:r>
            <a:r>
              <a:rPr lang="en-US" sz="1200" i="1" kern="1200" dirty="0" smtClean="0">
                <a:solidFill>
                  <a:schemeClr val="tx1"/>
                </a:solidFill>
                <a:effectLst/>
                <a:latin typeface="+mn-lt"/>
                <a:ea typeface="+mn-ea"/>
                <a:cs typeface="+mn-cs"/>
              </a:rPr>
              <a:t>Third</a:t>
            </a:r>
            <a:r>
              <a:rPr lang="en-US" sz="1200" kern="1200" dirty="0" smtClean="0">
                <a:solidFill>
                  <a:schemeClr val="tx1"/>
                </a:solidFill>
                <a:effectLst/>
                <a:latin typeface="+mn-lt"/>
                <a:ea typeface="+mn-ea"/>
                <a:cs typeface="+mn-cs"/>
              </a:rPr>
              <a:t>, the </a:t>
            </a:r>
            <a:r>
              <a:rPr lang="en-US" sz="1200" i="1" kern="1200" dirty="0" err="1" smtClean="0">
                <a:solidFill>
                  <a:schemeClr val="tx1"/>
                </a:solidFill>
                <a:effectLst/>
                <a:latin typeface="+mn-lt"/>
                <a:ea typeface="+mn-ea"/>
                <a:cs typeface="+mn-cs"/>
              </a:rPr>
              <a:t>Tanh</a:t>
            </a:r>
            <a:r>
              <a:rPr lang="en-US" sz="1200" kern="1200" dirty="0" smtClean="0">
                <a:solidFill>
                  <a:schemeClr val="tx1"/>
                </a:solidFill>
                <a:effectLst/>
                <a:latin typeface="+mn-lt"/>
                <a:ea typeface="+mn-ea"/>
                <a:cs typeface="+mn-cs"/>
              </a:rPr>
              <a:t> activation layer is performed on the convolution output. </a:t>
            </a:r>
            <a:r>
              <a:rPr lang="en-US" sz="1200" i="1" kern="1200" dirty="0" smtClean="0">
                <a:solidFill>
                  <a:schemeClr val="tx1"/>
                </a:solidFill>
                <a:effectLst/>
                <a:latin typeface="+mn-lt"/>
                <a:ea typeface="+mn-ea"/>
                <a:cs typeface="+mn-cs"/>
              </a:rPr>
              <a:t>Fourth</a:t>
            </a:r>
            <a:r>
              <a:rPr lang="en-US" sz="1200" kern="1200" dirty="0" smtClean="0">
                <a:solidFill>
                  <a:schemeClr val="tx1"/>
                </a:solidFill>
                <a:effectLst/>
                <a:latin typeface="+mn-lt"/>
                <a:ea typeface="+mn-ea"/>
                <a:cs typeface="+mn-cs"/>
              </a:rPr>
              <a:t>, a 1-max pooling is performed on each of the convolution output, which resulting in 100 of univariate vectors. </a:t>
            </a:r>
            <a:r>
              <a:rPr lang="en-US" sz="1200" i="1" kern="1200" dirty="0" smtClean="0">
                <a:solidFill>
                  <a:schemeClr val="tx1"/>
                </a:solidFill>
                <a:effectLst/>
                <a:latin typeface="+mn-lt"/>
                <a:ea typeface="+mn-ea"/>
                <a:cs typeface="+mn-cs"/>
              </a:rPr>
              <a:t>Finally</a:t>
            </a:r>
            <a:r>
              <a:rPr lang="en-US" sz="1200" kern="1200" dirty="0" smtClean="0">
                <a:solidFill>
                  <a:schemeClr val="tx1"/>
                </a:solidFill>
                <a:effectLst/>
                <a:latin typeface="+mn-lt"/>
                <a:ea typeface="+mn-ea"/>
                <a:cs typeface="+mn-cs"/>
              </a:rPr>
              <a:t>, those univariate vectors are concatenated to form a single 100-dimensional feature vector which is exploited as the input to the fully-connected network. </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14</a:t>
            </a:fld>
            <a:endParaRPr lang="en-US"/>
          </a:p>
        </p:txBody>
      </p:sp>
    </p:spTree>
    <p:extLst>
      <p:ext uri="{BB962C8B-B14F-4D97-AF65-F5344CB8AC3E}">
        <p14:creationId xmlns:p14="http://schemas.microsoft.com/office/powerpoint/2010/main" val="15153424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Here we can see the</a:t>
            </a:r>
            <a:r>
              <a:rPr lang="en-US" baseline="0" dirty="0" smtClean="0"/>
              <a:t> architecture details of the fully-connected network for CNN. </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15</a:t>
            </a:fld>
            <a:endParaRPr lang="en-US"/>
          </a:p>
        </p:txBody>
      </p:sp>
    </p:spTree>
    <p:extLst>
      <p:ext uri="{BB962C8B-B14F-4D97-AF65-F5344CB8AC3E}">
        <p14:creationId xmlns:p14="http://schemas.microsoft.com/office/powerpoint/2010/main" val="12604776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For LSTM, it </a:t>
            </a:r>
            <a:r>
              <a:rPr lang="en-US" sz="1200" kern="1200" dirty="0" smtClean="0">
                <a:solidFill>
                  <a:schemeClr val="tx1"/>
                </a:solidFill>
                <a:effectLst/>
                <a:latin typeface="+mn-lt"/>
                <a:ea typeface="+mn-ea"/>
                <a:cs typeface="+mn-cs"/>
              </a:rPr>
              <a:t>consists of </a:t>
            </a:r>
            <a:r>
              <a:rPr lang="en-US" sz="1200" i="1" kern="1200" dirty="0" smtClean="0">
                <a:solidFill>
                  <a:schemeClr val="tx1"/>
                </a:solidFill>
                <a:effectLst/>
                <a:latin typeface="+mn-lt"/>
                <a:ea typeface="+mn-ea"/>
                <a:cs typeface="+mn-cs"/>
              </a:rPr>
              <a:t>Gaussian Noise</a:t>
            </a:r>
            <a:r>
              <a:rPr lang="en-US" sz="1200" kern="1200" dirty="0" smtClean="0">
                <a:solidFill>
                  <a:schemeClr val="tx1"/>
                </a:solidFill>
                <a:effectLst/>
                <a:latin typeface="+mn-lt"/>
                <a:ea typeface="+mn-ea"/>
                <a:cs typeface="+mn-cs"/>
              </a:rPr>
              <a:t> Layer which is performed after the input embedding layer and two LSTM layers with 100 units followed by DL, for both layer. Then, it is followed by the fully-connected network. </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16</a:t>
            </a:fld>
            <a:endParaRPr lang="en-US"/>
          </a:p>
        </p:txBody>
      </p:sp>
    </p:spTree>
    <p:extLst>
      <p:ext uri="{BB962C8B-B14F-4D97-AF65-F5344CB8AC3E}">
        <p14:creationId xmlns:p14="http://schemas.microsoft.com/office/powerpoint/2010/main" val="96698964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After all of the four models has been trained, we exploit the prediction result from those models as the input to the </a:t>
            </a:r>
            <a:r>
              <a:rPr lang="en-US" sz="1200" b="1" kern="1200" dirty="0" smtClean="0">
                <a:solidFill>
                  <a:schemeClr val="tx1"/>
                </a:solidFill>
                <a:effectLst/>
                <a:latin typeface="+mn-lt"/>
                <a:ea typeface="+mn-ea"/>
                <a:cs typeface="+mn-cs"/>
              </a:rPr>
              <a:t>Stacked Ensemble</a:t>
            </a:r>
            <a:r>
              <a:rPr lang="en-US" sz="1200" kern="1200" dirty="0" smtClean="0">
                <a:solidFill>
                  <a:schemeClr val="tx1"/>
                </a:solidFill>
                <a:effectLst/>
                <a:latin typeface="+mn-lt"/>
                <a:ea typeface="+mn-ea"/>
                <a:cs typeface="+mn-cs"/>
              </a:rPr>
              <a:t> model</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17</a:t>
            </a:fld>
            <a:endParaRPr lang="en-US"/>
          </a:p>
        </p:txBody>
      </p:sp>
    </p:spTree>
    <p:extLst>
      <p:ext uri="{BB962C8B-B14F-4D97-AF65-F5344CB8AC3E}">
        <p14:creationId xmlns:p14="http://schemas.microsoft.com/office/powerpoint/2010/main" val="30868935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what data are we using to train our model? For sentiment score extraction part, we use the microblog text data, including Twitter and </a:t>
            </a:r>
            <a:r>
              <a:rPr lang="en-US" sz="1200" kern="1200" dirty="0" err="1" smtClean="0">
                <a:solidFill>
                  <a:schemeClr val="tx1"/>
                </a:solidFill>
                <a:effectLst/>
                <a:latin typeface="+mn-lt"/>
                <a:ea typeface="+mn-ea"/>
                <a:cs typeface="+mn-cs"/>
              </a:rPr>
              <a:t>Stocktwits</a:t>
            </a:r>
            <a:r>
              <a:rPr lang="en-US" sz="1200" kern="1200" dirty="0" smtClean="0">
                <a:solidFill>
                  <a:schemeClr val="tx1"/>
                </a:solidFill>
                <a:effectLst/>
                <a:latin typeface="+mn-lt"/>
                <a:ea typeface="+mn-ea"/>
                <a:cs typeface="+mn-cs"/>
              </a:rPr>
              <a:t>, which are annotated with sentiment score by financial experts. This data is prepared by SemEval-2017 challenge. (There is a total of 1454 texts in our corpus, with </a:t>
            </a:r>
            <a:r>
              <a:rPr lang="en-US" sz="1200" kern="1200" dirty="0" err="1" smtClean="0">
                <a:solidFill>
                  <a:schemeClr val="tx1"/>
                </a:solidFill>
                <a:effectLst/>
                <a:latin typeface="+mn-lt"/>
                <a:ea typeface="+mn-ea"/>
                <a:cs typeface="+mn-cs"/>
              </a:rPr>
              <a:t>StockTwits</a:t>
            </a:r>
            <a:r>
              <a:rPr lang="en-US" sz="1200" kern="1200" dirty="0" smtClean="0">
                <a:solidFill>
                  <a:schemeClr val="tx1"/>
                </a:solidFill>
                <a:effectLst/>
                <a:latin typeface="+mn-lt"/>
                <a:ea typeface="+mn-ea"/>
                <a:cs typeface="+mn-cs"/>
              </a:rPr>
              <a:t> data is ranging from 2011-2015 and Twitter is from March&amp; April 2016.).</a:t>
            </a:r>
            <a:r>
              <a:rPr lang="en-US" sz="1200" kern="1200" baseline="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Now</a:t>
            </a:r>
            <a:r>
              <a:rPr lang="en-US" sz="1200" kern="1200" baseline="0" dirty="0" smtClean="0">
                <a:solidFill>
                  <a:schemeClr val="tx1"/>
                </a:solidFill>
                <a:effectLst/>
                <a:latin typeface="+mn-lt"/>
                <a:ea typeface="+mn-ea"/>
                <a:cs typeface="+mn-cs"/>
              </a:rPr>
              <a:t> we will discuss about</a:t>
            </a:r>
            <a:r>
              <a:rPr lang="en-US" sz="1200" kern="1200" dirty="0" smtClean="0">
                <a:solidFill>
                  <a:schemeClr val="tx1"/>
                </a:solidFill>
                <a:effectLst/>
                <a:latin typeface="+mn-lt"/>
                <a:ea typeface="+mn-ea"/>
                <a:cs typeface="+mn-cs"/>
              </a:rPr>
              <a:t> the data splitting</a:t>
            </a:r>
            <a:r>
              <a:rPr lang="en-US" sz="1200" kern="1200" baseline="0" dirty="0" smtClean="0">
                <a:solidFill>
                  <a:schemeClr val="tx1"/>
                </a:solidFill>
                <a:effectLst/>
                <a:latin typeface="+mn-lt"/>
                <a:ea typeface="+mn-ea"/>
                <a:cs typeface="+mn-cs"/>
              </a:rPr>
              <a:t> methodology when training the </a:t>
            </a:r>
            <a:r>
              <a:rPr lang="en-US" sz="1200" kern="1200" baseline="0" dirty="0" err="1" smtClean="0">
                <a:solidFill>
                  <a:schemeClr val="tx1"/>
                </a:solidFill>
                <a:effectLst/>
                <a:latin typeface="+mn-lt"/>
                <a:ea typeface="+mn-ea"/>
                <a:cs typeface="+mn-cs"/>
              </a:rPr>
              <a:t>sentimenct</a:t>
            </a:r>
            <a:r>
              <a:rPr lang="en-US" sz="1200" kern="1200" baseline="0" dirty="0" smtClean="0">
                <a:solidFill>
                  <a:schemeClr val="tx1"/>
                </a:solidFill>
                <a:effectLst/>
                <a:latin typeface="+mn-lt"/>
                <a:ea typeface="+mn-ea"/>
                <a:cs typeface="+mn-cs"/>
              </a:rPr>
              <a:t> score extraction model. </a:t>
            </a:r>
            <a:r>
              <a:rPr lang="en-US" sz="1200" kern="1200" dirty="0" smtClean="0">
                <a:solidFill>
                  <a:schemeClr val="tx1"/>
                </a:solidFill>
                <a:effectLst/>
                <a:latin typeface="+mn-lt"/>
                <a:ea typeface="+mn-ea"/>
                <a:cs typeface="+mn-cs"/>
              </a:rPr>
              <a:t>The full training</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data for sentiment score extraction is separated into three parts, namely train 1, validation 1, and test 1. Each of the MLP Feature Driven Model, MLP Simple Word Embedding, CNN, and LSTM is trained on the train 1 data using 10-folds cross-validation. Those four trained model will be used to predict both validation 1 and test 1 data. Thus, there are four prediction results for each the validation 1 and test 1 data. Then two new tables with five columns are created, each for validation 1 and test 1 data. Those columns consist of four predicted sentiment score results from the four trained models along with the actual sentiment score. The newly created table from validation 1 data will be exploited as the train data for the Stacked Ensemble model, namely</a:t>
            </a:r>
            <a:r>
              <a:rPr lang="en-US" sz="1200" kern="1200" baseline="0" dirty="0" smtClean="0">
                <a:solidFill>
                  <a:schemeClr val="tx1"/>
                </a:solidFill>
                <a:effectLst/>
                <a:latin typeface="+mn-lt"/>
                <a:ea typeface="+mn-ea"/>
                <a:cs typeface="+mn-cs"/>
              </a:rPr>
              <a:t> train 2 data. While</a:t>
            </a:r>
            <a:r>
              <a:rPr lang="en-US" sz="1200" kern="1200" dirty="0" smtClean="0">
                <a:solidFill>
                  <a:schemeClr val="tx1"/>
                </a:solidFill>
                <a:effectLst/>
                <a:latin typeface="+mn-lt"/>
                <a:ea typeface="+mn-ea"/>
                <a:cs typeface="+mn-cs"/>
              </a:rPr>
              <a:t> the newly created table from the test 1 data will be exploited as the validation data for the Stacked Ensemble model, namely validation 2 data.</a:t>
            </a:r>
          </a:p>
        </p:txBody>
      </p:sp>
      <p:sp>
        <p:nvSpPr>
          <p:cNvPr id="4" name="Slide Number Placeholder 3"/>
          <p:cNvSpPr>
            <a:spLocks noGrp="1"/>
          </p:cNvSpPr>
          <p:nvPr>
            <p:ph type="sldNum" sz="quarter" idx="10"/>
          </p:nvPr>
        </p:nvSpPr>
        <p:spPr/>
        <p:txBody>
          <a:bodyPr/>
          <a:lstStyle/>
          <a:p>
            <a:fld id="{92FA1E92-17E5-4820-9D75-1F75F193E215}" type="slidenum">
              <a:rPr lang="en-US" smtClean="0"/>
              <a:t>19</a:t>
            </a:fld>
            <a:endParaRPr lang="en-US"/>
          </a:p>
        </p:txBody>
      </p:sp>
    </p:spTree>
    <p:extLst>
      <p:ext uri="{BB962C8B-B14F-4D97-AF65-F5344CB8AC3E}">
        <p14:creationId xmlns:p14="http://schemas.microsoft.com/office/powerpoint/2010/main" val="16139291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Next is historical</a:t>
            </a:r>
            <a:r>
              <a:rPr lang="en-US" sz="1200" kern="1200" baseline="0" dirty="0" smtClean="0">
                <a:solidFill>
                  <a:schemeClr val="tx1"/>
                </a:solidFill>
                <a:effectLst/>
                <a:latin typeface="+mn-lt"/>
                <a:ea typeface="+mn-ea"/>
                <a:cs typeface="+mn-cs"/>
              </a:rPr>
              <a:t> stock data prediction model which takes historical stock data as the input. </a:t>
            </a:r>
            <a:r>
              <a:rPr lang="en-US" sz="1200" kern="1200" dirty="0" smtClean="0">
                <a:solidFill>
                  <a:schemeClr val="tx1"/>
                </a:solidFill>
                <a:effectLst/>
                <a:latin typeface="+mn-lt"/>
                <a:ea typeface="+mn-ea"/>
                <a:cs typeface="+mn-cs"/>
              </a:rPr>
              <a:t>A lot of effort is done on the feature engineering on the input variables. There are 3 groups of features created in the feature engineering phase: basic features, stock indicator features, and additional features. Basic features consist of the open, low, high, and close of the price, as well as the volume. Stock indicator features consist of the Simple Moving Average and some other indicators. Additional features consist of the date, time, weekday, etc. There are 22 features used in total for this historical stock data prediction part. Then the features created</a:t>
            </a:r>
            <a:r>
              <a:rPr lang="en-US" sz="1200" kern="1200" baseline="0" dirty="0" smtClean="0">
                <a:solidFill>
                  <a:schemeClr val="tx1"/>
                </a:solidFill>
                <a:effectLst/>
                <a:latin typeface="+mn-lt"/>
                <a:ea typeface="+mn-ea"/>
                <a:cs typeface="+mn-cs"/>
              </a:rPr>
              <a:t> are exploited to the LSTM model.</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A1E92-17E5-4820-9D75-1F75F193E215}" type="slidenum">
              <a:rPr lang="en-US" smtClean="0"/>
              <a:t>20</a:t>
            </a:fld>
            <a:endParaRPr lang="en-US"/>
          </a:p>
        </p:txBody>
      </p:sp>
    </p:spTree>
    <p:extLst>
      <p:ext uri="{BB962C8B-B14F-4D97-AF65-F5344CB8AC3E}">
        <p14:creationId xmlns:p14="http://schemas.microsoft.com/office/powerpoint/2010/main" val="26937177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Nowadays, almost all of us has at least a social media account. Sometimes we use it to tell how’s our day going on, what are our latest achievements, what topic of discussion that keep buzzing in our head and felt like it has to be spread to our community in order to get feedback from them, OR… it can also be a platform for us and others to discuss or give opinion about a particular topic. </a:t>
            </a:r>
          </a:p>
          <a:p>
            <a:r>
              <a:rPr lang="en-US" sz="1200" kern="1200" dirty="0" smtClean="0">
                <a:solidFill>
                  <a:schemeClr val="tx1"/>
                </a:solidFill>
                <a:effectLst/>
                <a:latin typeface="+mn-lt"/>
                <a:ea typeface="+mn-ea"/>
                <a:cs typeface="+mn-cs"/>
              </a:rPr>
              <a:t>Specifically, for the stock market-related social media, this platform quite reflects the Wisdom of Crowd theory, which refers to the idea that large groups of people are collectively smarter than individual experts. </a:t>
            </a:r>
          </a:p>
        </p:txBody>
      </p:sp>
      <p:sp>
        <p:nvSpPr>
          <p:cNvPr id="4" name="Slide Number Placeholder 3"/>
          <p:cNvSpPr>
            <a:spLocks noGrp="1"/>
          </p:cNvSpPr>
          <p:nvPr>
            <p:ph type="sldNum" sz="quarter" idx="10"/>
          </p:nvPr>
        </p:nvSpPr>
        <p:spPr/>
        <p:txBody>
          <a:bodyPr/>
          <a:lstStyle/>
          <a:p>
            <a:fld id="{92FA1E92-17E5-4820-9D75-1F75F193E215}" type="slidenum">
              <a:rPr lang="en-US" smtClean="0"/>
              <a:t>2</a:t>
            </a:fld>
            <a:endParaRPr lang="en-US"/>
          </a:p>
        </p:txBody>
      </p:sp>
    </p:spTree>
    <p:extLst>
      <p:ext uri="{BB962C8B-B14F-4D97-AF65-F5344CB8AC3E}">
        <p14:creationId xmlns:p14="http://schemas.microsoft.com/office/powerpoint/2010/main" val="271538691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output from the historical stock prediction part are joined with the sentiment score extracted from the microblog text data, and then be exploited as the input to the fusion machine. The fusion machine basically is another MLP, which has a role as the prediction head of our overall model. The output of this prediction head is the predicted stock price.</a:t>
            </a:r>
          </a:p>
        </p:txBody>
      </p:sp>
      <p:sp>
        <p:nvSpPr>
          <p:cNvPr id="4" name="Slide Number Placeholder 3"/>
          <p:cNvSpPr>
            <a:spLocks noGrp="1"/>
          </p:cNvSpPr>
          <p:nvPr>
            <p:ph type="sldNum" sz="quarter" idx="10"/>
          </p:nvPr>
        </p:nvSpPr>
        <p:spPr/>
        <p:txBody>
          <a:bodyPr/>
          <a:lstStyle/>
          <a:p>
            <a:fld id="{92FA1E92-17E5-4820-9D75-1F75F193E215}" type="slidenum">
              <a:rPr lang="en-US" smtClean="0"/>
              <a:t>21</a:t>
            </a:fld>
            <a:endParaRPr lang="en-US"/>
          </a:p>
        </p:txBody>
      </p:sp>
    </p:spTree>
    <p:extLst>
      <p:ext uri="{BB962C8B-B14F-4D97-AF65-F5344CB8AC3E}">
        <p14:creationId xmlns:p14="http://schemas.microsoft.com/office/powerpoint/2010/main" val="3554789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We set the time-steps hyper-parameter </a:t>
            </a:r>
            <a:r>
              <a:rPr lang="en-US" sz="1200" i="1" kern="1200" dirty="0" smtClean="0">
                <a:solidFill>
                  <a:schemeClr val="tx1"/>
                </a:solidFill>
                <a:effectLst/>
                <a:latin typeface="+mn-lt"/>
                <a:ea typeface="+mn-ea"/>
                <a:cs typeface="+mn-cs"/>
              </a:rPr>
              <a:t>q</a:t>
            </a:r>
            <a:r>
              <a:rPr lang="en-US" sz="1200" kern="1200" dirty="0" smtClean="0">
                <a:solidFill>
                  <a:schemeClr val="tx1"/>
                </a:solidFill>
                <a:effectLst/>
                <a:latin typeface="+mn-lt"/>
                <a:ea typeface="+mn-ea"/>
                <a:cs typeface="+mn-cs"/>
              </a:rPr>
              <a:t> = 7. The model consists of 2 LSTM layers with 256 and 128 units followed by DL, respectively. A two-layered fully-connected network with 128 and 64 nodes in the first and second layer, respectively, is appended to the LSTM layers and takes four additional inputs from the microblog text data. The output layer consists of 1 node with a linear activation function. This model is trained with following settings:  275 </a:t>
            </a:r>
            <a:r>
              <a:rPr lang="en-US" sz="1200" i="1" kern="1200" dirty="0" smtClean="0">
                <a:solidFill>
                  <a:schemeClr val="tx1"/>
                </a:solidFill>
                <a:effectLst/>
                <a:latin typeface="+mn-lt"/>
                <a:ea typeface="+mn-ea"/>
                <a:cs typeface="+mn-cs"/>
              </a:rPr>
              <a:t>epochs</a:t>
            </a:r>
            <a:r>
              <a:rPr lang="en-US" sz="1200" kern="1200" dirty="0" smtClean="0">
                <a:solidFill>
                  <a:schemeClr val="tx1"/>
                </a:solidFill>
                <a:effectLst/>
                <a:latin typeface="+mn-lt"/>
                <a:ea typeface="+mn-ea"/>
                <a:cs typeface="+mn-cs"/>
              </a:rPr>
              <a:t>, 25 </a:t>
            </a:r>
            <a:r>
              <a:rPr lang="en-US" sz="1200" i="1" kern="1200" dirty="0" smtClean="0">
                <a:solidFill>
                  <a:schemeClr val="tx1"/>
                </a:solidFill>
                <a:effectLst/>
                <a:latin typeface="+mn-lt"/>
                <a:ea typeface="+mn-ea"/>
                <a:cs typeface="+mn-cs"/>
              </a:rPr>
              <a:t>batch size</a:t>
            </a:r>
            <a:r>
              <a:rPr lang="en-US" sz="1200" kern="1200" dirty="0" smtClean="0">
                <a:solidFill>
                  <a:schemeClr val="tx1"/>
                </a:solidFill>
                <a:effectLst/>
                <a:latin typeface="+mn-lt"/>
                <a:ea typeface="+mn-ea"/>
                <a:cs typeface="+mn-cs"/>
              </a:rPr>
              <a:t>, 0.0004 learning rate with </a:t>
            </a:r>
            <a:r>
              <a:rPr lang="en-US" sz="1200" i="1" kern="1200" dirty="0" smtClean="0">
                <a:solidFill>
                  <a:schemeClr val="tx1"/>
                </a:solidFill>
                <a:effectLst/>
                <a:latin typeface="+mn-lt"/>
                <a:ea typeface="+mn-ea"/>
                <a:cs typeface="+mn-cs"/>
              </a:rPr>
              <a:t>Adam</a:t>
            </a:r>
            <a:r>
              <a:rPr lang="en-US" sz="1200" kern="1200" dirty="0" smtClean="0">
                <a:solidFill>
                  <a:schemeClr val="tx1"/>
                </a:solidFill>
                <a:effectLst/>
                <a:latin typeface="+mn-lt"/>
                <a:ea typeface="+mn-ea"/>
                <a:cs typeface="+mn-cs"/>
              </a:rPr>
              <a:t> optimizer, and MSE loss function. </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22</a:t>
            </a:fld>
            <a:endParaRPr lang="en-US"/>
          </a:p>
        </p:txBody>
      </p:sp>
    </p:spTree>
    <p:extLst>
      <p:ext uri="{BB962C8B-B14F-4D97-AF65-F5344CB8AC3E}">
        <p14:creationId xmlns:p14="http://schemas.microsoft.com/office/powerpoint/2010/main" val="17186490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Since we treat the stock market prediction as the regression problem, MAPE (Mean Absolute Percentage Error) is the well-known metric can be used. However, this metric does not take into account the “direction” of the prediction results. To tackle that problem, we propose a novel way to measure the model performance in the stock market prediction task, namely Adjusted Mean Absolute Percentage Error (AMAPE). Intuitively, AMAPE will gives two times more penalty when the predicted price is in the wrong “direction” compared to when the predicted price is in the right “direction”. </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23</a:t>
            </a:fld>
            <a:endParaRPr lang="en-US"/>
          </a:p>
        </p:txBody>
      </p:sp>
    </p:spTree>
    <p:extLst>
      <p:ext uri="{BB962C8B-B14F-4D97-AF65-F5344CB8AC3E}">
        <p14:creationId xmlns:p14="http://schemas.microsoft.com/office/powerpoint/2010/main" val="340424781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a:t>
            </a:r>
            <a:r>
              <a:rPr lang="en-US" sz="1200" kern="1200" baseline="0" dirty="0" smtClean="0">
                <a:solidFill>
                  <a:schemeClr val="tx1"/>
                </a:solidFill>
                <a:effectLst/>
                <a:latin typeface="+mn-lt"/>
                <a:ea typeface="+mn-ea"/>
                <a:cs typeface="+mn-cs"/>
              </a:rPr>
              <a:t> what are the data we are using to train our SENN model? First we get all of historical data from all of the 30 listed ticker in Dow Jones Index Average (DJIA) during 2019. Then we perform a segmentation to get the most volatile stock segment. </a:t>
            </a:r>
            <a:r>
              <a:rPr lang="en-US" sz="1200" kern="1200" dirty="0" smtClean="0">
                <a:solidFill>
                  <a:schemeClr val="tx1"/>
                </a:solidFill>
                <a:effectLst/>
                <a:latin typeface="+mn-lt"/>
                <a:ea typeface="+mn-ea"/>
                <a:cs typeface="+mn-cs"/>
              </a:rPr>
              <a:t>The chosen stock ticker from that segmentation phase is Boeing ticker. </a:t>
            </a:r>
            <a:endParaRPr lang="en-US" dirty="0" smtClean="0"/>
          </a:p>
          <a:p>
            <a:endParaRPr lang="en-US" dirty="0"/>
          </a:p>
        </p:txBody>
      </p:sp>
      <p:sp>
        <p:nvSpPr>
          <p:cNvPr id="4" name="Slide Number Placeholder 3"/>
          <p:cNvSpPr>
            <a:spLocks noGrp="1"/>
          </p:cNvSpPr>
          <p:nvPr>
            <p:ph type="sldNum" sz="quarter" idx="10"/>
          </p:nvPr>
        </p:nvSpPr>
        <p:spPr/>
        <p:txBody>
          <a:bodyPr/>
          <a:lstStyle/>
          <a:p>
            <a:fld id="{92FA1E92-17E5-4820-9D75-1F75F193E215}" type="slidenum">
              <a:rPr lang="en-US" smtClean="0"/>
              <a:t>24</a:t>
            </a:fld>
            <a:endParaRPr lang="en-US"/>
          </a:p>
        </p:txBody>
      </p:sp>
    </p:spTree>
    <p:extLst>
      <p:ext uri="{BB962C8B-B14F-4D97-AF65-F5344CB8AC3E}">
        <p14:creationId xmlns:p14="http://schemas.microsoft.com/office/powerpoint/2010/main" val="230000253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This</a:t>
            </a:r>
            <a:r>
              <a:rPr lang="en-US" sz="1200" kern="1200" baseline="0" dirty="0" smtClean="0">
                <a:solidFill>
                  <a:schemeClr val="tx1"/>
                </a:solidFill>
                <a:effectLst/>
                <a:latin typeface="+mn-lt"/>
                <a:ea typeface="+mn-ea"/>
                <a:cs typeface="+mn-cs"/>
              </a:rPr>
              <a:t> table shows us the performance comparison measured by MAPE and AMAPE between the model that only exploit historical stock data as the input and our proposed SENN model which takes both historical stock data and microblog text data as the input to predict the stock price. </a:t>
            </a:r>
            <a:r>
              <a:rPr lang="en-US" sz="1200" kern="1200" dirty="0" smtClean="0">
                <a:solidFill>
                  <a:schemeClr val="tx1"/>
                </a:solidFill>
                <a:effectLst/>
                <a:latin typeface="+mn-lt"/>
                <a:ea typeface="+mn-ea"/>
                <a:cs typeface="+mn-cs"/>
              </a:rPr>
              <a:t>We can clearly see there is around 25% reduction of average AMAPE followed by a large decrease of the standard deviation, that is around 48%. The reduction of average AMAPE shows that SENN succeeded to push down the prediction error which means that exploiting sentiment score as the additional input to the model succeeded to enhance the stock market prediction performance. The large reduction of standard deviation also shows that SENN is more confident in doing a prediction, compared to the model which exploits only historical stock data as its input.  From the</a:t>
            </a:r>
            <a:r>
              <a:rPr lang="en-US" sz="1200" kern="1200" baseline="0" dirty="0" smtClean="0">
                <a:solidFill>
                  <a:schemeClr val="tx1"/>
                </a:solidFill>
                <a:effectLst/>
                <a:latin typeface="+mn-lt"/>
                <a:ea typeface="+mn-ea"/>
                <a:cs typeface="+mn-cs"/>
              </a:rPr>
              <a:t> formula of MAPE and AMAPE, we can conclude that </a:t>
            </a:r>
            <a:r>
              <a:rPr lang="en-US" dirty="0" smtClean="0"/>
              <a:t>value of AMAPE divided by MAPE is bounded in the range [0.5, 1], where the infimum will be reach when all of the data points are predicted in the right “direction”, and the supremum will be reach in the other way around. Our results show that the ratio between AMAPE and MAPE for both historical stock data and SENN model is around 0.75. This means that both of them has a quite good performance in “direction” wise.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A1E92-17E5-4820-9D75-1F75F193E215}" type="slidenum">
              <a:rPr lang="en-US" smtClean="0"/>
              <a:t>26</a:t>
            </a:fld>
            <a:endParaRPr lang="en-US"/>
          </a:p>
        </p:txBody>
      </p:sp>
    </p:spTree>
    <p:extLst>
      <p:ext uri="{BB962C8B-B14F-4D97-AF65-F5344CB8AC3E}">
        <p14:creationId xmlns:p14="http://schemas.microsoft.com/office/powerpoint/2010/main" val="27639929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From the</a:t>
            </a:r>
            <a:r>
              <a:rPr lang="en-US" sz="1200" kern="1200" baseline="0" dirty="0" smtClean="0">
                <a:solidFill>
                  <a:schemeClr val="tx1"/>
                </a:solidFill>
                <a:effectLst/>
                <a:latin typeface="+mn-lt"/>
                <a:ea typeface="+mn-ea"/>
                <a:cs typeface="+mn-cs"/>
              </a:rPr>
              <a:t> formula of MAPE and AMAPE, we can conclude that </a:t>
            </a:r>
            <a:r>
              <a:rPr lang="en-US" dirty="0" smtClean="0"/>
              <a:t>value of AMAPE divided by MAPE is bounded in the range [0.5, 1], where the infimum will be reach when all of the data points are predicted in the right “direction”, and the supremum will be reach in the other way around. Our results show that the ratio between AMAPE and MAPE for both historical stock data and SENN model is around 0.75. This means that both of them has a quite good performance in “direction” wise. </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A1E92-17E5-4820-9D75-1F75F193E215}" type="slidenum">
              <a:rPr lang="en-US" smtClean="0"/>
              <a:t>27</a:t>
            </a:fld>
            <a:endParaRPr lang="en-US"/>
          </a:p>
        </p:txBody>
      </p:sp>
    </p:spTree>
    <p:extLst>
      <p:ext uri="{BB962C8B-B14F-4D97-AF65-F5344CB8AC3E}">
        <p14:creationId xmlns:p14="http://schemas.microsoft.com/office/powerpoint/2010/main" val="23649806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So the key takeaways from this</a:t>
            </a:r>
            <a:r>
              <a:rPr lang="en-US" baseline="0" dirty="0" smtClean="0"/>
              <a:t> presentation is we succeed to combine historical stock data, the wisdom of crowds, and deep learning to predict stock price, by using SENN architecture. We also proposed a new metric for stock market prediction, namely AMAPE which </a:t>
            </a:r>
            <a:r>
              <a:rPr lang="en-US" sz="1200" kern="1200" dirty="0" smtClean="0">
                <a:solidFill>
                  <a:schemeClr val="tx1"/>
                </a:solidFill>
                <a:effectLst/>
                <a:latin typeface="+mn-lt"/>
                <a:ea typeface="+mn-ea"/>
                <a:cs typeface="+mn-cs"/>
              </a:rPr>
              <a:t>also take into account</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the “direction” of the prediction results. Thank</a:t>
            </a:r>
            <a:r>
              <a:rPr lang="en-US" sz="1200" kern="1200" baseline="0" dirty="0" smtClean="0">
                <a:solidFill>
                  <a:schemeClr val="tx1"/>
                </a:solidFill>
                <a:effectLst/>
                <a:latin typeface="+mn-lt"/>
                <a:ea typeface="+mn-ea"/>
                <a:cs typeface="+mn-cs"/>
              </a:rPr>
              <a:t> you for your time and interest with our paper! That’s all from me.</a:t>
            </a:r>
            <a:endParaRPr lang="en-US" dirty="0" smtClean="0"/>
          </a:p>
        </p:txBody>
      </p:sp>
      <p:sp>
        <p:nvSpPr>
          <p:cNvPr id="4" name="Slide Number Placeholder 3"/>
          <p:cNvSpPr>
            <a:spLocks noGrp="1"/>
          </p:cNvSpPr>
          <p:nvPr>
            <p:ph type="sldNum" sz="quarter" idx="10"/>
          </p:nvPr>
        </p:nvSpPr>
        <p:spPr/>
        <p:txBody>
          <a:bodyPr/>
          <a:lstStyle/>
          <a:p>
            <a:fld id="{92FA1E92-17E5-4820-9D75-1F75F193E215}" type="slidenum">
              <a:rPr lang="en-US" smtClean="0"/>
              <a:t>28</a:t>
            </a:fld>
            <a:endParaRPr lang="en-US"/>
          </a:p>
        </p:txBody>
      </p:sp>
    </p:spTree>
    <p:extLst>
      <p:ext uri="{BB962C8B-B14F-4D97-AF65-F5344CB8AC3E}">
        <p14:creationId xmlns:p14="http://schemas.microsoft.com/office/powerpoint/2010/main" val="23477161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What if we can exploit the data provided from social media as an add-ons to our existing stock market prediction model? Isn’t it wonderful to get direct opinion from the driver of stock market movement?</a:t>
            </a:r>
          </a:p>
        </p:txBody>
      </p:sp>
      <p:sp>
        <p:nvSpPr>
          <p:cNvPr id="4" name="Slide Number Placeholder 3"/>
          <p:cNvSpPr>
            <a:spLocks noGrp="1"/>
          </p:cNvSpPr>
          <p:nvPr>
            <p:ph type="sldNum" sz="quarter" idx="10"/>
          </p:nvPr>
        </p:nvSpPr>
        <p:spPr/>
        <p:txBody>
          <a:bodyPr/>
          <a:lstStyle/>
          <a:p>
            <a:fld id="{92FA1E92-17E5-4820-9D75-1F75F193E215}" type="slidenum">
              <a:rPr lang="en-US" smtClean="0"/>
              <a:t>3</a:t>
            </a:fld>
            <a:endParaRPr lang="en-US"/>
          </a:p>
        </p:txBody>
      </p:sp>
    </p:spTree>
    <p:extLst>
      <p:ext uri="{BB962C8B-B14F-4D97-AF65-F5344CB8AC3E}">
        <p14:creationId xmlns:p14="http://schemas.microsoft.com/office/powerpoint/2010/main" val="28777418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answer is Yes, Yes, and Yes. Absolutely we can exploit the power of social media to do the stock market prediction. Fascinatingly, with the rise of deep learning advancement in the last decade, we can further enhance our prediction performance with the help of deep learning.</a:t>
            </a:r>
          </a:p>
        </p:txBody>
      </p:sp>
      <p:sp>
        <p:nvSpPr>
          <p:cNvPr id="4" name="Slide Number Placeholder 3"/>
          <p:cNvSpPr>
            <a:spLocks noGrp="1"/>
          </p:cNvSpPr>
          <p:nvPr>
            <p:ph type="sldNum" sz="quarter" idx="10"/>
          </p:nvPr>
        </p:nvSpPr>
        <p:spPr/>
        <p:txBody>
          <a:bodyPr/>
          <a:lstStyle/>
          <a:p>
            <a:fld id="{92FA1E92-17E5-4820-9D75-1F75F193E215}" type="slidenum">
              <a:rPr lang="en-US" smtClean="0"/>
              <a:t>4</a:t>
            </a:fld>
            <a:endParaRPr lang="en-US"/>
          </a:p>
        </p:txBody>
      </p:sp>
    </p:spTree>
    <p:extLst>
      <p:ext uri="{BB962C8B-B14F-4D97-AF65-F5344CB8AC3E}">
        <p14:creationId xmlns:p14="http://schemas.microsoft.com/office/powerpoint/2010/main" val="29370065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To summarize,</a:t>
            </a:r>
            <a:r>
              <a:rPr lang="en-US" baseline="0" dirty="0" smtClean="0"/>
              <a:t> </a:t>
            </a:r>
            <a:r>
              <a:rPr lang="en-US" dirty="0" smtClean="0"/>
              <a:t>what we</a:t>
            </a:r>
            <a:r>
              <a:rPr lang="en-US" baseline="0" dirty="0" smtClean="0"/>
              <a:t> are going to do is combining the </a:t>
            </a:r>
            <a:r>
              <a:rPr lang="en-US" sz="1200" kern="1200" dirty="0" smtClean="0">
                <a:solidFill>
                  <a:schemeClr val="tx1"/>
                </a:solidFill>
                <a:effectLst/>
                <a:latin typeface="+mn-lt"/>
                <a:ea typeface="+mn-ea"/>
                <a:cs typeface="+mn-cs"/>
              </a:rPr>
              <a:t>power of historical stock data, the wisdom of crowds, and the advance of deep learning, to predict the stock price in the future.</a:t>
            </a:r>
          </a:p>
        </p:txBody>
      </p:sp>
      <p:sp>
        <p:nvSpPr>
          <p:cNvPr id="4" name="Slide Number Placeholder 3"/>
          <p:cNvSpPr>
            <a:spLocks noGrp="1"/>
          </p:cNvSpPr>
          <p:nvPr>
            <p:ph type="sldNum" sz="quarter" idx="10"/>
          </p:nvPr>
        </p:nvSpPr>
        <p:spPr/>
        <p:txBody>
          <a:bodyPr/>
          <a:lstStyle/>
          <a:p>
            <a:fld id="{92FA1E92-17E5-4820-9D75-1F75F193E215}" type="slidenum">
              <a:rPr lang="en-US" smtClean="0"/>
              <a:t>5</a:t>
            </a:fld>
            <a:endParaRPr lang="en-US"/>
          </a:p>
        </p:txBody>
      </p:sp>
    </p:spTree>
    <p:extLst>
      <p:ext uri="{BB962C8B-B14F-4D97-AF65-F5344CB8AC3E}">
        <p14:creationId xmlns:p14="http://schemas.microsoft.com/office/powerpoint/2010/main" val="2768385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here’s the approach we are taking. We called our framework as “SENN: Stock Ensemble-based Neural Network”. Besides of the fancy name, generally our framework is divided into 3 big parts: sentiment score extraction, historical stock data prediction, and the fusion machine. The input of SENN is both historical stock data and microblog text data.</a:t>
            </a:r>
            <a:r>
              <a:rPr lang="en-US" sz="1200" kern="1200" baseline="0" dirty="0" smtClean="0">
                <a:solidFill>
                  <a:schemeClr val="tx1"/>
                </a:solidFill>
                <a:effectLst/>
                <a:latin typeface="+mn-lt"/>
                <a:ea typeface="+mn-ea"/>
                <a:cs typeface="+mn-cs"/>
              </a:rPr>
              <a:t> The output is the predicted stock price in the future time frame. We will run through the architecture twice, first is the overview of the model and the second will be a more detailed explanation.</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92FA1E92-17E5-4820-9D75-1F75F193E215}" type="slidenum">
              <a:rPr lang="en-US" smtClean="0"/>
              <a:t>6</a:t>
            </a:fld>
            <a:endParaRPr lang="en-US"/>
          </a:p>
        </p:txBody>
      </p:sp>
    </p:spTree>
    <p:extLst>
      <p:ext uri="{BB962C8B-B14F-4D97-AF65-F5344CB8AC3E}">
        <p14:creationId xmlns:p14="http://schemas.microsoft.com/office/powerpoint/2010/main" val="35439638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The first part is sentiment score extraction which takes microblog text data as the input. This is the main highlight. . Before going deeper on the explanation of this part of model, ….</a:t>
            </a:r>
          </a:p>
        </p:txBody>
      </p:sp>
      <p:sp>
        <p:nvSpPr>
          <p:cNvPr id="4" name="Slide Number Placeholder 3"/>
          <p:cNvSpPr>
            <a:spLocks noGrp="1"/>
          </p:cNvSpPr>
          <p:nvPr>
            <p:ph type="sldNum" sz="quarter" idx="10"/>
          </p:nvPr>
        </p:nvSpPr>
        <p:spPr/>
        <p:txBody>
          <a:bodyPr/>
          <a:lstStyle/>
          <a:p>
            <a:fld id="{92FA1E92-17E5-4820-9D75-1F75F193E215}" type="slidenum">
              <a:rPr lang="en-US" smtClean="0"/>
              <a:t>7</a:t>
            </a:fld>
            <a:endParaRPr lang="en-US"/>
          </a:p>
        </p:txBody>
      </p:sp>
    </p:spTree>
    <p:extLst>
      <p:ext uri="{BB962C8B-B14F-4D97-AF65-F5344CB8AC3E}">
        <p14:creationId xmlns:p14="http://schemas.microsoft.com/office/powerpoint/2010/main" val="155106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Let’s take a look this text example. How can we analyze this given text to know its polarity? We can count the number of exclamation mark, the number of caps lock word, match the word with positive and negative dictionary, and many more. We can also transform the given text to latent space to get more semantic meaning of it. Besides analyzing in individual word level, we can also analyze the effect of surrounding words or also the impact of very first word into the last word.</a:t>
            </a:r>
          </a:p>
        </p:txBody>
      </p:sp>
      <p:sp>
        <p:nvSpPr>
          <p:cNvPr id="4" name="Slide Number Placeholder 3"/>
          <p:cNvSpPr>
            <a:spLocks noGrp="1"/>
          </p:cNvSpPr>
          <p:nvPr>
            <p:ph type="sldNum" sz="quarter" idx="10"/>
          </p:nvPr>
        </p:nvSpPr>
        <p:spPr/>
        <p:txBody>
          <a:bodyPr/>
          <a:lstStyle/>
          <a:p>
            <a:fld id="{92FA1E92-17E5-4820-9D75-1F75F193E215}" type="slidenum">
              <a:rPr lang="en-US" smtClean="0"/>
              <a:t>8</a:t>
            </a:fld>
            <a:endParaRPr lang="en-US"/>
          </a:p>
        </p:txBody>
      </p:sp>
    </p:spTree>
    <p:extLst>
      <p:ext uri="{BB962C8B-B14F-4D97-AF65-F5344CB8AC3E}">
        <p14:creationId xmlns:p14="http://schemas.microsoft.com/office/powerpoint/2010/main" val="23629810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Those ideas are then modeled with this sentiment extraction architecture. There are four main building blocks of this part which has their own unique purpose. The output from each of the building blocks is passed to the Stacked Ensemble model. Differ with the traditional ensemble which only take the average value from all of the building blocks outputs, here we exploit the Multi-layer perceptron or MLP to find the most appropriate weights which will be given to each of the building blocks. This amazing ensemble architecture is inspired from the work of </a:t>
            </a:r>
            <a:r>
              <a:rPr lang="en-US" sz="1200" kern="1200" dirty="0" err="1" smtClean="0">
                <a:solidFill>
                  <a:schemeClr val="tx1"/>
                </a:solidFill>
                <a:effectLst/>
                <a:latin typeface="+mn-lt"/>
                <a:ea typeface="+mn-ea"/>
                <a:cs typeface="+mn-cs"/>
              </a:rPr>
              <a:t>Ghosal</a:t>
            </a:r>
            <a:r>
              <a:rPr lang="en-US" sz="1200" kern="1200" dirty="0" smtClean="0">
                <a:solidFill>
                  <a:schemeClr val="tx1"/>
                </a:solidFill>
                <a:effectLst/>
                <a:latin typeface="+mn-lt"/>
                <a:ea typeface="+mn-ea"/>
                <a:cs typeface="+mn-cs"/>
              </a:rPr>
              <a:t> et al in </a:t>
            </a:r>
            <a:r>
              <a:rPr lang="en-US" sz="1200" kern="1200" dirty="0" err="1" smtClean="0">
                <a:solidFill>
                  <a:schemeClr val="tx1"/>
                </a:solidFill>
                <a:effectLst/>
                <a:latin typeface="+mn-lt"/>
                <a:ea typeface="+mn-ea"/>
                <a:cs typeface="+mn-cs"/>
              </a:rPr>
              <a:t>Sem-eval</a:t>
            </a:r>
            <a:r>
              <a:rPr lang="en-US" sz="1200" kern="1200" dirty="0" smtClean="0">
                <a:solidFill>
                  <a:schemeClr val="tx1"/>
                </a:solidFill>
                <a:effectLst/>
                <a:latin typeface="+mn-lt"/>
                <a:ea typeface="+mn-ea"/>
                <a:cs typeface="+mn-cs"/>
              </a:rPr>
              <a:t> 2017 Task 5 Challenge.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Note that the sentiment score extraction model is train separately in the beginning. The trained model then used to predict the sentiment score from text related to the chosen stock ticker. </a:t>
            </a:r>
          </a:p>
        </p:txBody>
      </p:sp>
      <p:sp>
        <p:nvSpPr>
          <p:cNvPr id="4" name="Slide Number Placeholder 3"/>
          <p:cNvSpPr>
            <a:spLocks noGrp="1"/>
          </p:cNvSpPr>
          <p:nvPr>
            <p:ph type="sldNum" sz="quarter" idx="10"/>
          </p:nvPr>
        </p:nvSpPr>
        <p:spPr/>
        <p:txBody>
          <a:bodyPr/>
          <a:lstStyle/>
          <a:p>
            <a:fld id="{92FA1E92-17E5-4820-9D75-1F75F193E215}" type="slidenum">
              <a:rPr lang="en-US" smtClean="0"/>
              <a:t>9</a:t>
            </a:fld>
            <a:endParaRPr lang="en-US"/>
          </a:p>
        </p:txBody>
      </p:sp>
    </p:spTree>
    <p:extLst>
      <p:ext uri="{BB962C8B-B14F-4D97-AF65-F5344CB8AC3E}">
        <p14:creationId xmlns:p14="http://schemas.microsoft.com/office/powerpoint/2010/main" val="38235126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5" name="Slide Number Placeholder 5">
            <a:extLst>
              <a:ext uri="{FF2B5EF4-FFF2-40B4-BE49-F238E27FC236}">
                <a16:creationId xmlns:a16="http://schemas.microsoft.com/office/drawing/2014/main" id="{64D5A41A-03F5-4847-ADF0-4E994B12D329}"/>
              </a:ext>
            </a:extLst>
          </p:cNvPr>
          <p:cNvSpPr>
            <a:spLocks noGrp="1"/>
          </p:cNvSpPr>
          <p:nvPr>
            <p:ph type="sldNum" sz="quarter" idx="4"/>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
        <p:nvSpPr>
          <p:cNvPr id="16" name="Footer Placeholder 4">
            <a:extLst>
              <a:ext uri="{FF2B5EF4-FFF2-40B4-BE49-F238E27FC236}">
                <a16:creationId xmlns:a16="http://schemas.microsoft.com/office/drawing/2014/main" id="{B2B3C3C8-8B1E-49A4-9EB1-85C42CD8CA44}"/>
              </a:ext>
            </a:extLst>
          </p:cNvPr>
          <p:cNvSpPr>
            <a:spLocks noGrp="1"/>
          </p:cNvSpPr>
          <p:nvPr>
            <p:ph type="ftr" sz="quarter" idx="3"/>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spTree>
    <p:extLst>
      <p:ext uri="{BB962C8B-B14F-4D97-AF65-F5344CB8AC3E}">
        <p14:creationId xmlns:p14="http://schemas.microsoft.com/office/powerpoint/2010/main" val="29303633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28650" y="907290"/>
            <a:ext cx="7886700" cy="783399"/>
          </a:xfrm>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4">
            <a:extLst>
              <a:ext uri="{FF2B5EF4-FFF2-40B4-BE49-F238E27FC236}">
                <a16:creationId xmlns:a16="http://schemas.microsoft.com/office/drawing/2014/main" id="{0D5F40AA-4726-400A-A13B-CF0AA96CE6E5}"/>
              </a:ext>
            </a:extLst>
          </p:cNvPr>
          <p:cNvSpPr>
            <a:spLocks noGrp="1"/>
          </p:cNvSpPr>
          <p:nvPr>
            <p:ph type="ftr" sz="quarter" idx="3"/>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sp>
        <p:nvSpPr>
          <p:cNvPr id="9" name="Slide Number Placeholder 5">
            <a:extLst>
              <a:ext uri="{FF2B5EF4-FFF2-40B4-BE49-F238E27FC236}">
                <a16:creationId xmlns:a16="http://schemas.microsoft.com/office/drawing/2014/main" id="{38FA49ED-7C7C-4AC0-B5F8-9DB773924BB9}"/>
              </a:ext>
            </a:extLst>
          </p:cNvPr>
          <p:cNvSpPr>
            <a:spLocks noGrp="1"/>
          </p:cNvSpPr>
          <p:nvPr>
            <p:ph type="sldNum" sz="quarter" idx="4"/>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Tree>
    <p:extLst>
      <p:ext uri="{BB962C8B-B14F-4D97-AF65-F5344CB8AC3E}">
        <p14:creationId xmlns:p14="http://schemas.microsoft.com/office/powerpoint/2010/main" val="16989895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5">
            <a:extLst>
              <a:ext uri="{FF2B5EF4-FFF2-40B4-BE49-F238E27FC236}">
                <a16:creationId xmlns:a16="http://schemas.microsoft.com/office/drawing/2014/main" id="{E3DCF32B-00DB-49DB-B639-3C1E4B90342F}"/>
              </a:ext>
            </a:extLst>
          </p:cNvPr>
          <p:cNvSpPr>
            <a:spLocks noGrp="1"/>
          </p:cNvSpPr>
          <p:nvPr>
            <p:ph type="sldNum" sz="quarter" idx="4"/>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
        <p:nvSpPr>
          <p:cNvPr id="10" name="Footer Placeholder 4">
            <a:extLst>
              <a:ext uri="{FF2B5EF4-FFF2-40B4-BE49-F238E27FC236}">
                <a16:creationId xmlns:a16="http://schemas.microsoft.com/office/drawing/2014/main" id="{73EA78C4-8803-401E-B54A-D8EF76439D62}"/>
              </a:ext>
            </a:extLst>
          </p:cNvPr>
          <p:cNvSpPr>
            <a:spLocks noGrp="1"/>
          </p:cNvSpPr>
          <p:nvPr>
            <p:ph type="ftr" sz="quarter" idx="3"/>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spTree>
    <p:extLst>
      <p:ext uri="{BB962C8B-B14F-4D97-AF65-F5344CB8AC3E}">
        <p14:creationId xmlns:p14="http://schemas.microsoft.com/office/powerpoint/2010/main" val="1633747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901281"/>
            <a:ext cx="7886700" cy="823912"/>
          </a:xfrm>
        </p:spPr>
        <p:txBody>
          <a:bodyPr/>
          <a:lstStyle/>
          <a:p>
            <a:r>
              <a:rPr lang="en-US" dirty="0"/>
              <a:t>Click to edit Master title style</a:t>
            </a:r>
          </a:p>
        </p:txBody>
      </p:sp>
      <p:sp>
        <p:nvSpPr>
          <p:cNvPr id="3" name="Text Placeholder 2"/>
          <p:cNvSpPr>
            <a:spLocks noGrp="1"/>
          </p:cNvSpPr>
          <p:nvPr>
            <p:ph type="body" idx="1"/>
          </p:nvPr>
        </p:nvSpPr>
        <p:spPr>
          <a:xfrm>
            <a:off x="629842" y="1715667"/>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29842" y="2556831"/>
            <a:ext cx="3868340" cy="36576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4629150" y="1715667"/>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29150" y="2556831"/>
            <a:ext cx="3887391" cy="36576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Slide Number Placeholder 5">
            <a:extLst>
              <a:ext uri="{FF2B5EF4-FFF2-40B4-BE49-F238E27FC236}">
                <a16:creationId xmlns:a16="http://schemas.microsoft.com/office/drawing/2014/main" id="{AFA475EA-3A8F-418F-B12A-955519825D06}"/>
              </a:ext>
            </a:extLst>
          </p:cNvPr>
          <p:cNvSpPr>
            <a:spLocks noGrp="1"/>
          </p:cNvSpPr>
          <p:nvPr>
            <p:ph type="sldNum" sz="quarter" idx="11"/>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
        <p:nvSpPr>
          <p:cNvPr id="15" name="Footer Placeholder 4">
            <a:extLst>
              <a:ext uri="{FF2B5EF4-FFF2-40B4-BE49-F238E27FC236}">
                <a16:creationId xmlns:a16="http://schemas.microsoft.com/office/drawing/2014/main" id="{72A915AF-DC7D-4005-9D91-D1DA5EDD82F5}"/>
              </a:ext>
            </a:extLst>
          </p:cNvPr>
          <p:cNvSpPr>
            <a:spLocks noGrp="1"/>
          </p:cNvSpPr>
          <p:nvPr>
            <p:ph type="ftr" sz="quarter" idx="12"/>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spTree>
    <p:extLst>
      <p:ext uri="{BB962C8B-B14F-4D97-AF65-F5344CB8AC3E}">
        <p14:creationId xmlns:p14="http://schemas.microsoft.com/office/powerpoint/2010/main" val="12377355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0" name="Slide Number Placeholder 5">
            <a:extLst>
              <a:ext uri="{FF2B5EF4-FFF2-40B4-BE49-F238E27FC236}">
                <a16:creationId xmlns:a16="http://schemas.microsoft.com/office/drawing/2014/main" id="{E9277788-3427-4FC0-B172-5949EEA11B21}"/>
              </a:ext>
            </a:extLst>
          </p:cNvPr>
          <p:cNvSpPr>
            <a:spLocks noGrp="1"/>
          </p:cNvSpPr>
          <p:nvPr>
            <p:ph type="sldNum" sz="quarter" idx="4"/>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
        <p:nvSpPr>
          <p:cNvPr id="11" name="Footer Placeholder 4">
            <a:extLst>
              <a:ext uri="{FF2B5EF4-FFF2-40B4-BE49-F238E27FC236}">
                <a16:creationId xmlns:a16="http://schemas.microsoft.com/office/drawing/2014/main" id="{964FC5B5-92AF-4BAA-9EE4-E2F63C934403}"/>
              </a:ext>
            </a:extLst>
          </p:cNvPr>
          <p:cNvSpPr>
            <a:spLocks noGrp="1"/>
          </p:cNvSpPr>
          <p:nvPr>
            <p:ph type="ftr" sz="quarter" idx="3"/>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spTree>
    <p:extLst>
      <p:ext uri="{BB962C8B-B14F-4D97-AF65-F5344CB8AC3E}">
        <p14:creationId xmlns:p14="http://schemas.microsoft.com/office/powerpoint/2010/main" val="40279011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907290"/>
            <a:ext cx="7886700" cy="783399"/>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7" name="Picture 6">
            <a:extLst>
              <a:ext uri="{FF2B5EF4-FFF2-40B4-BE49-F238E27FC236}">
                <a16:creationId xmlns:a16="http://schemas.microsoft.com/office/drawing/2014/main" id="{3555437B-CC06-4DDB-96B8-E8C79E67A767}"/>
              </a:ext>
            </a:extLst>
          </p:cNvPr>
          <p:cNvPicPr>
            <a:picLocks noChangeAspect="1"/>
          </p:cNvPicPr>
          <p:nvPr userDrawn="1"/>
        </p:nvPicPr>
        <p:blipFill>
          <a:blip r:embed="rId7" cstate="hqprint">
            <a:extLst>
              <a:ext uri="{28A0092B-C50C-407E-A947-70E740481C1C}">
                <a14:useLocalDpi xmlns:a14="http://schemas.microsoft.com/office/drawing/2010/main" val="0"/>
              </a:ext>
            </a:extLst>
          </a:blip>
          <a:srcRect/>
          <a:stretch/>
        </p:blipFill>
        <p:spPr>
          <a:xfrm>
            <a:off x="7239000" y="428767"/>
            <a:ext cx="1276350" cy="345172"/>
          </a:xfrm>
          <a:prstGeom prst="rect">
            <a:avLst/>
          </a:prstGeom>
          <a:solidFill>
            <a:srgbClr val="31B5A4"/>
          </a:solidFill>
        </p:spPr>
      </p:pic>
      <p:cxnSp>
        <p:nvCxnSpPr>
          <p:cNvPr id="9" name="Straight Connector 8">
            <a:extLst>
              <a:ext uri="{FF2B5EF4-FFF2-40B4-BE49-F238E27FC236}">
                <a16:creationId xmlns:a16="http://schemas.microsoft.com/office/drawing/2014/main" id="{7FDA9F8B-FD11-4A6D-AB3E-FDB80FC07D8E}"/>
              </a:ext>
            </a:extLst>
          </p:cNvPr>
          <p:cNvCxnSpPr>
            <a:cxnSpLocks/>
          </p:cNvCxnSpPr>
          <p:nvPr userDrawn="1"/>
        </p:nvCxnSpPr>
        <p:spPr>
          <a:xfrm>
            <a:off x="592926" y="6201179"/>
            <a:ext cx="7955280" cy="0"/>
          </a:xfrm>
          <a:prstGeom prst="line">
            <a:avLst/>
          </a:prstGeom>
          <a:ln w="34925">
            <a:gradFill>
              <a:gsLst>
                <a:gs pos="0">
                  <a:srgbClr val="3C809D"/>
                </a:gs>
                <a:gs pos="0">
                  <a:srgbClr val="136BA1"/>
                </a:gs>
                <a:gs pos="100000">
                  <a:srgbClr val="31B5A4"/>
                </a:gs>
              </a:gsLst>
              <a:lin ang="5400000" scaled="1"/>
            </a:gradFill>
          </a:ln>
          <a:effectLst/>
        </p:spPr>
        <p:style>
          <a:lnRef idx="3">
            <a:schemeClr val="accent1"/>
          </a:lnRef>
          <a:fillRef idx="0">
            <a:schemeClr val="accent1"/>
          </a:fillRef>
          <a:effectRef idx="2">
            <a:schemeClr val="accent1"/>
          </a:effectRef>
          <a:fontRef idx="minor">
            <a:schemeClr val="tx1"/>
          </a:fontRef>
        </p:style>
      </p:cxnSp>
      <p:pic>
        <p:nvPicPr>
          <p:cNvPr id="93" name="Picture 92" descr="A close up of a sign&#10;&#10;Description automatically generated">
            <a:extLst>
              <a:ext uri="{FF2B5EF4-FFF2-40B4-BE49-F238E27FC236}">
                <a16:creationId xmlns:a16="http://schemas.microsoft.com/office/drawing/2014/main" id="{DB371CFD-21E2-4BFE-AAAB-987864EC32C3}"/>
              </a:ext>
            </a:extLst>
          </p:cNvPr>
          <p:cNvPicPr>
            <a:picLocks noChangeAspect="1"/>
          </p:cNvPicPr>
          <p:nvPr userDrawn="1"/>
        </p:nvPicPr>
        <p:blipFill rotWithShape="1">
          <a:blip r:embed="rId8" cstate="print">
            <a:extLst>
              <a:ext uri="{28A0092B-C50C-407E-A947-70E740481C1C}">
                <a14:useLocalDpi xmlns:a14="http://schemas.microsoft.com/office/drawing/2010/main" val="0"/>
              </a:ext>
            </a:extLst>
          </a:blip>
          <a:srcRect/>
          <a:stretch/>
        </p:blipFill>
        <p:spPr>
          <a:xfrm>
            <a:off x="591525" y="462116"/>
            <a:ext cx="1118282" cy="291462"/>
          </a:xfrm>
          <a:prstGeom prst="rect">
            <a:avLst/>
          </a:prstGeom>
        </p:spPr>
      </p:pic>
      <p:sp>
        <p:nvSpPr>
          <p:cNvPr id="90" name="Slide Number Placeholder 5">
            <a:extLst>
              <a:ext uri="{FF2B5EF4-FFF2-40B4-BE49-F238E27FC236}">
                <a16:creationId xmlns:a16="http://schemas.microsoft.com/office/drawing/2014/main" id="{5A348EC3-1472-498A-AC05-F3B0337E8F9F}"/>
              </a:ext>
            </a:extLst>
          </p:cNvPr>
          <p:cNvSpPr>
            <a:spLocks noGrp="1"/>
          </p:cNvSpPr>
          <p:nvPr>
            <p:ph type="sldNum" sz="quarter" idx="4"/>
          </p:nvPr>
        </p:nvSpPr>
        <p:spPr>
          <a:xfrm>
            <a:off x="638355"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BEA43A-789D-4ABF-8552-17685D67538E}" type="slidenum">
              <a:rPr lang="en-US" smtClean="0"/>
              <a:pPr/>
              <a:t>‹#›</a:t>
            </a:fld>
            <a:endParaRPr lang="en-US"/>
          </a:p>
        </p:txBody>
      </p:sp>
      <p:sp>
        <p:nvSpPr>
          <p:cNvPr id="91" name="Footer Placeholder 4">
            <a:extLst>
              <a:ext uri="{FF2B5EF4-FFF2-40B4-BE49-F238E27FC236}">
                <a16:creationId xmlns:a16="http://schemas.microsoft.com/office/drawing/2014/main" id="{1311EF4D-FCC7-49D1-B199-B96EB4D6DED6}"/>
              </a:ext>
            </a:extLst>
          </p:cNvPr>
          <p:cNvSpPr>
            <a:spLocks noGrp="1"/>
          </p:cNvSpPr>
          <p:nvPr>
            <p:ph type="ftr" sz="quarter" idx="3"/>
          </p:nvPr>
        </p:nvSpPr>
        <p:spPr>
          <a:xfrm>
            <a:off x="3028950" y="6356351"/>
            <a:ext cx="3656522"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err="1"/>
              <a:t>ICoDSA</a:t>
            </a:r>
            <a:r>
              <a:rPr lang="en-US" dirty="0"/>
              <a:t>, 5-6 August 2020</a:t>
            </a:r>
          </a:p>
        </p:txBody>
      </p:sp>
      <p:pic>
        <p:nvPicPr>
          <p:cNvPr id="10" name="Picture 9" descr="A picture containing building, drawing&#10;&#10;Description automatically generated">
            <a:extLst>
              <a:ext uri="{FF2B5EF4-FFF2-40B4-BE49-F238E27FC236}">
                <a16:creationId xmlns:a16="http://schemas.microsoft.com/office/drawing/2014/main" id="{4731CA67-5F7D-BD46-8BA6-F88FD01A9F90}"/>
              </a:ext>
            </a:extLst>
          </p:cNvPr>
          <p:cNvPicPr>
            <a:picLocks noChangeAspect="1"/>
          </p:cNvPicPr>
          <p:nvPr userDrawn="1"/>
        </p:nvPicPr>
        <p:blipFill rotWithShape="1">
          <a:blip r:embed="rId9">
            <a:duotone>
              <a:schemeClr val="accent5">
                <a:shade val="45000"/>
                <a:satMod val="135000"/>
              </a:schemeClr>
              <a:prstClr val="white"/>
            </a:duotone>
            <a:extLst>
              <a:ext uri="{28A0092B-C50C-407E-A947-70E740481C1C}">
                <a14:useLocalDpi xmlns:a14="http://schemas.microsoft.com/office/drawing/2010/main" val="0"/>
              </a:ext>
            </a:extLst>
          </a:blip>
          <a:srcRect t="7940" b="20247"/>
          <a:stretch/>
        </p:blipFill>
        <p:spPr>
          <a:xfrm>
            <a:off x="426425" y="5407135"/>
            <a:ext cx="1009411" cy="781936"/>
          </a:xfrm>
          <a:prstGeom prst="rect">
            <a:avLst/>
          </a:prstGeom>
          <a:solidFill>
            <a:srgbClr val="136BA1"/>
          </a:solidFill>
        </p:spPr>
      </p:pic>
      <p:cxnSp>
        <p:nvCxnSpPr>
          <p:cNvPr id="92" name="Straight Connector 91">
            <a:extLst>
              <a:ext uri="{FF2B5EF4-FFF2-40B4-BE49-F238E27FC236}">
                <a16:creationId xmlns:a16="http://schemas.microsoft.com/office/drawing/2014/main" id="{8F4C815B-7E77-1247-9221-44AA375BC71E}"/>
              </a:ext>
            </a:extLst>
          </p:cNvPr>
          <p:cNvCxnSpPr>
            <a:cxnSpLocks/>
          </p:cNvCxnSpPr>
          <p:nvPr userDrawn="1"/>
        </p:nvCxnSpPr>
        <p:spPr>
          <a:xfrm>
            <a:off x="1801053" y="607847"/>
            <a:ext cx="5346700" cy="1"/>
          </a:xfrm>
          <a:prstGeom prst="line">
            <a:avLst/>
          </a:prstGeom>
          <a:ln w="34925">
            <a:gradFill>
              <a:gsLst>
                <a:gs pos="0">
                  <a:srgbClr val="3C809D"/>
                </a:gs>
                <a:gs pos="0">
                  <a:srgbClr val="136BA1"/>
                </a:gs>
                <a:gs pos="100000">
                  <a:srgbClr val="31B5A4"/>
                </a:gs>
              </a:gsLst>
              <a:lin ang="5400000" scaled="1"/>
            </a:gradFill>
          </a:ln>
          <a:effectLst/>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24734779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4" r:id="rId3"/>
    <p:sldLayoutId id="2147483665" r:id="rId4"/>
    <p:sldLayoutId id="2147483666" r:id="rId5"/>
  </p:sldLayoutIdLst>
  <p:hf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ouisowen6@gmail.com"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mailto:f.oktariani@math.itb.ac.id"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unsplash.com/s/photos/discussion?utm_source=unsplash&amp;utm_medium=referral&amp;utm_content=creditCopyText" TargetMode="External"/><Relationship Id="rId4" Type="http://schemas.openxmlformats.org/officeDocument/2006/relationships/hyperlink" Target="https://unsplash.com/@antenna?utm_source=unsplash&amp;utm_medium=referral&amp;utm_content=creditCopyText" TargetMode="External"/></Relationships>
</file>

<file path=ppt/slides/_rels/slide20.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unsplash.com/s/photos/stock-market?utm_source=unsplash&amp;utm_medium=referral&amp;utm_content=creditCopyText" TargetMode="External"/><Relationship Id="rId5" Type="http://schemas.openxmlformats.org/officeDocument/2006/relationships/hyperlink" Target="https://unsplash.com/@markusspiske?utm_source=unsplash&amp;utm_medium=referral&amp;utm_content=creditCopyText" TargetMode="External"/><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hyperlink" Target="https://unsplash.com/collections/1891220/ai-&amp;-neuron?utm_source=unsplash&amp;utm_medium=referral&amp;utm_content=creditCopyText" TargetMode="External"/><Relationship Id="rId4" Type="http://schemas.openxmlformats.org/officeDocument/2006/relationships/hyperlink" Target="https://unsplash.com/@sortino?utm_source=unsplash&amp;utm_medium=referral&amp;utm_content=creditCopyText"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1A90E28-39D4-41BD-81BA-DD8C956671B4}"/>
              </a:ext>
            </a:extLst>
          </p:cNvPr>
          <p:cNvSpPr>
            <a:spLocks noGrp="1"/>
          </p:cNvSpPr>
          <p:nvPr>
            <p:ph type="ctrTitle"/>
          </p:nvPr>
        </p:nvSpPr>
        <p:spPr/>
        <p:txBody>
          <a:bodyPr>
            <a:noAutofit/>
          </a:bodyPr>
          <a:lstStyle/>
          <a:p>
            <a:r>
              <a:rPr lang="en-US" sz="4000" dirty="0"/>
              <a:t>SENN: Stock </a:t>
            </a:r>
            <a:r>
              <a:rPr lang="en-US" sz="4000" dirty="0" smtClean="0"/>
              <a:t>Ensemble-based </a:t>
            </a:r>
            <a:r>
              <a:rPr lang="en-US" sz="4000" dirty="0"/>
              <a:t>N</a:t>
            </a:r>
            <a:r>
              <a:rPr lang="en-US" sz="4000" dirty="0" smtClean="0"/>
              <a:t>eural </a:t>
            </a:r>
            <a:r>
              <a:rPr lang="en-US" sz="4000" dirty="0"/>
              <a:t>N</a:t>
            </a:r>
            <a:r>
              <a:rPr lang="en-US" sz="4000" dirty="0" smtClean="0"/>
              <a:t>etwork </a:t>
            </a:r>
            <a:r>
              <a:rPr lang="en-US" sz="4000" dirty="0"/>
              <a:t>for </a:t>
            </a:r>
            <a:r>
              <a:rPr lang="en-US" sz="4000" dirty="0" smtClean="0"/>
              <a:t>Stock </a:t>
            </a:r>
            <a:r>
              <a:rPr lang="en-US" sz="4000" dirty="0"/>
              <a:t>M</a:t>
            </a:r>
            <a:r>
              <a:rPr lang="en-US" sz="4000" dirty="0" smtClean="0"/>
              <a:t>arket </a:t>
            </a:r>
            <a:r>
              <a:rPr lang="en-US" sz="4000" dirty="0"/>
              <a:t>P</a:t>
            </a:r>
            <a:r>
              <a:rPr lang="en-US" sz="4000" dirty="0" smtClean="0"/>
              <a:t>rediction </a:t>
            </a:r>
            <a:r>
              <a:rPr lang="en-US" sz="4000" dirty="0"/>
              <a:t>using </a:t>
            </a:r>
            <a:r>
              <a:rPr lang="en-US" sz="4000" dirty="0" smtClean="0"/>
              <a:t>Historical </a:t>
            </a:r>
            <a:r>
              <a:rPr lang="en-US" sz="4000" dirty="0"/>
              <a:t>S</a:t>
            </a:r>
            <a:r>
              <a:rPr lang="en-US" sz="4000" dirty="0" smtClean="0"/>
              <a:t>tock </a:t>
            </a:r>
            <a:r>
              <a:rPr lang="en-US" sz="4000" dirty="0"/>
              <a:t>D</a:t>
            </a:r>
            <a:r>
              <a:rPr lang="en-US" sz="4000" dirty="0" smtClean="0"/>
              <a:t>ata </a:t>
            </a:r>
            <a:r>
              <a:rPr lang="en-US" sz="4000" dirty="0"/>
              <a:t>and </a:t>
            </a:r>
            <a:r>
              <a:rPr lang="en-US" sz="4000" dirty="0" smtClean="0"/>
              <a:t>Sentiment </a:t>
            </a:r>
            <a:r>
              <a:rPr lang="en-US" sz="4000" dirty="0"/>
              <a:t>A</a:t>
            </a:r>
            <a:r>
              <a:rPr lang="en-US" sz="4000" dirty="0" smtClean="0"/>
              <a:t>nalysis</a:t>
            </a:r>
            <a:endParaRPr lang="en-US" sz="4000" dirty="0"/>
          </a:p>
        </p:txBody>
      </p:sp>
      <p:sp>
        <p:nvSpPr>
          <p:cNvPr id="5" name="Slide Number Placeholder 4">
            <a:extLst>
              <a:ext uri="{FF2B5EF4-FFF2-40B4-BE49-F238E27FC236}">
                <a16:creationId xmlns:a16="http://schemas.microsoft.com/office/drawing/2014/main" id="{CA9E7F5A-4D5C-4F76-92E8-D0698D2E0807}"/>
              </a:ext>
            </a:extLst>
          </p:cNvPr>
          <p:cNvSpPr>
            <a:spLocks noGrp="1"/>
          </p:cNvSpPr>
          <p:nvPr>
            <p:ph type="sldNum" sz="quarter" idx="4"/>
          </p:nvPr>
        </p:nvSpPr>
        <p:spPr/>
        <p:txBody>
          <a:bodyPr/>
          <a:lstStyle/>
          <a:p>
            <a:fld id="{A5BEA43A-789D-4ABF-8552-17685D67538E}" type="slidenum">
              <a:rPr lang="en-US" smtClean="0"/>
              <a:pPr/>
              <a:t>1</a:t>
            </a:fld>
            <a:endParaRPr lang="en-US"/>
          </a:p>
        </p:txBody>
      </p:sp>
      <p:sp>
        <p:nvSpPr>
          <p:cNvPr id="4" name="Footer Placeholder 3">
            <a:extLst>
              <a:ext uri="{FF2B5EF4-FFF2-40B4-BE49-F238E27FC236}">
                <a16:creationId xmlns:a16="http://schemas.microsoft.com/office/drawing/2014/main" id="{E29C821A-A49D-477F-AC0F-43712577BFDF}"/>
              </a:ext>
            </a:extLst>
          </p:cNvPr>
          <p:cNvSpPr>
            <a:spLocks noGrp="1"/>
          </p:cNvSpPr>
          <p:nvPr>
            <p:ph type="ftr" sz="quarter" idx="3"/>
          </p:nvPr>
        </p:nvSpPr>
        <p:spPr/>
        <p:txBody>
          <a:bodyPr/>
          <a:lstStyle/>
          <a:p>
            <a:r>
              <a:rPr lang="en-US" dirty="0" err="1"/>
              <a:t>ICoDSA</a:t>
            </a:r>
            <a:r>
              <a:rPr lang="en-US" dirty="0"/>
              <a:t>, 5-6 August 2020</a:t>
            </a:r>
          </a:p>
        </p:txBody>
      </p:sp>
      <p:sp>
        <p:nvSpPr>
          <p:cNvPr id="8" name="TextBox 7"/>
          <p:cNvSpPr txBox="1"/>
          <p:nvPr/>
        </p:nvSpPr>
        <p:spPr>
          <a:xfrm>
            <a:off x="1554064" y="3635526"/>
            <a:ext cx="3131114" cy="1569660"/>
          </a:xfrm>
          <a:prstGeom prst="rect">
            <a:avLst/>
          </a:prstGeom>
          <a:noFill/>
        </p:spPr>
        <p:txBody>
          <a:bodyPr wrap="none" rtlCol="0">
            <a:spAutoFit/>
          </a:bodyPr>
          <a:lstStyle/>
          <a:p>
            <a:pPr algn="ctr">
              <a:lnSpc>
                <a:spcPct val="150000"/>
              </a:lnSpc>
            </a:pPr>
            <a:r>
              <a:rPr lang="en-US" sz="1600" b="1" dirty="0" smtClean="0"/>
              <a:t>1</a:t>
            </a:r>
            <a:r>
              <a:rPr lang="en-US" sz="1600" b="1" baseline="30000" dirty="0" smtClean="0"/>
              <a:t>st</a:t>
            </a:r>
            <a:r>
              <a:rPr lang="en-US" sz="1600" b="1" dirty="0" smtClean="0"/>
              <a:t> Louis Owen</a:t>
            </a:r>
          </a:p>
          <a:p>
            <a:pPr algn="ctr">
              <a:lnSpc>
                <a:spcPct val="150000"/>
              </a:lnSpc>
            </a:pPr>
            <a:r>
              <a:rPr lang="en-US" sz="1200" i="1" dirty="0" smtClean="0"/>
              <a:t>Undergraduate Program in Mathematics</a:t>
            </a:r>
          </a:p>
          <a:p>
            <a:pPr algn="ctr">
              <a:lnSpc>
                <a:spcPct val="150000"/>
              </a:lnSpc>
            </a:pPr>
            <a:r>
              <a:rPr lang="en-US" sz="1200" i="1" dirty="0" smtClean="0"/>
              <a:t>Faculty of Mathematics and Natural Sciences</a:t>
            </a:r>
          </a:p>
          <a:p>
            <a:pPr algn="ctr">
              <a:lnSpc>
                <a:spcPct val="150000"/>
              </a:lnSpc>
            </a:pPr>
            <a:r>
              <a:rPr lang="en-US" sz="1200" i="1" dirty="0" err="1" smtClean="0"/>
              <a:t>Institut</a:t>
            </a:r>
            <a:r>
              <a:rPr lang="en-US" sz="1200" i="1" dirty="0" smtClean="0"/>
              <a:t> </a:t>
            </a:r>
            <a:r>
              <a:rPr lang="en-US" sz="1200" i="1" dirty="0" err="1" smtClean="0"/>
              <a:t>Teknologi</a:t>
            </a:r>
            <a:r>
              <a:rPr lang="en-US" sz="1200" i="1" dirty="0" smtClean="0"/>
              <a:t> Bandung</a:t>
            </a:r>
          </a:p>
          <a:p>
            <a:pPr algn="ctr">
              <a:lnSpc>
                <a:spcPct val="150000"/>
              </a:lnSpc>
            </a:pPr>
            <a:r>
              <a:rPr lang="en-US" sz="1200" dirty="0" smtClean="0">
                <a:hlinkClick r:id="rId3"/>
              </a:rPr>
              <a:t>louisowen6@gmail.com</a:t>
            </a:r>
            <a:r>
              <a:rPr lang="en-US" sz="1200" dirty="0" smtClean="0"/>
              <a:t> </a:t>
            </a:r>
          </a:p>
        </p:txBody>
      </p:sp>
      <p:sp>
        <p:nvSpPr>
          <p:cNvPr id="9" name="TextBox 8"/>
          <p:cNvSpPr txBox="1"/>
          <p:nvPr/>
        </p:nvSpPr>
        <p:spPr>
          <a:xfrm>
            <a:off x="4685178" y="3635526"/>
            <a:ext cx="3131114" cy="1569660"/>
          </a:xfrm>
          <a:prstGeom prst="rect">
            <a:avLst/>
          </a:prstGeom>
          <a:noFill/>
        </p:spPr>
        <p:txBody>
          <a:bodyPr wrap="none" rtlCol="0">
            <a:spAutoFit/>
          </a:bodyPr>
          <a:lstStyle/>
          <a:p>
            <a:pPr algn="ctr">
              <a:lnSpc>
                <a:spcPct val="150000"/>
              </a:lnSpc>
            </a:pPr>
            <a:r>
              <a:rPr lang="en-US" sz="1600" b="1" dirty="0" smtClean="0"/>
              <a:t>2</a:t>
            </a:r>
            <a:r>
              <a:rPr lang="en-US" sz="1600" b="1" baseline="30000" dirty="0" smtClean="0"/>
              <a:t>nd</a:t>
            </a:r>
            <a:r>
              <a:rPr lang="en-US" sz="1600" b="1" dirty="0" smtClean="0"/>
              <a:t> Finny </a:t>
            </a:r>
            <a:r>
              <a:rPr lang="en-US" sz="1600" b="1" dirty="0" err="1" smtClean="0"/>
              <a:t>Oktariani</a:t>
            </a:r>
            <a:endParaRPr lang="en-US" sz="1600" b="1" dirty="0" smtClean="0"/>
          </a:p>
          <a:p>
            <a:pPr algn="ctr">
              <a:lnSpc>
                <a:spcPct val="150000"/>
              </a:lnSpc>
            </a:pPr>
            <a:r>
              <a:rPr lang="en-US" sz="1200" i="1" dirty="0" smtClean="0"/>
              <a:t>Combinatorial Mathematics Research Group</a:t>
            </a:r>
          </a:p>
          <a:p>
            <a:pPr algn="ctr">
              <a:lnSpc>
                <a:spcPct val="150000"/>
              </a:lnSpc>
            </a:pPr>
            <a:r>
              <a:rPr lang="en-US" sz="1200" i="1" dirty="0" smtClean="0"/>
              <a:t>Faculty of Mathematics and Natural Sciences</a:t>
            </a:r>
          </a:p>
          <a:p>
            <a:pPr algn="ctr">
              <a:lnSpc>
                <a:spcPct val="150000"/>
              </a:lnSpc>
            </a:pPr>
            <a:r>
              <a:rPr lang="en-US" sz="1200" i="1" dirty="0" err="1" smtClean="0"/>
              <a:t>Institut</a:t>
            </a:r>
            <a:r>
              <a:rPr lang="en-US" sz="1200" i="1" dirty="0" smtClean="0"/>
              <a:t> </a:t>
            </a:r>
            <a:r>
              <a:rPr lang="en-US" sz="1200" i="1" dirty="0" err="1" smtClean="0"/>
              <a:t>Teknologi</a:t>
            </a:r>
            <a:r>
              <a:rPr lang="en-US" sz="1200" i="1" dirty="0" smtClean="0"/>
              <a:t> Bandung</a:t>
            </a:r>
          </a:p>
          <a:p>
            <a:pPr algn="ctr">
              <a:lnSpc>
                <a:spcPct val="150000"/>
              </a:lnSpc>
            </a:pPr>
            <a:r>
              <a:rPr lang="en-US" sz="1200" dirty="0" smtClean="0">
                <a:hlinkClick r:id="rId4"/>
              </a:rPr>
              <a:t>f.oktariani@math.itb.ac.id</a:t>
            </a:r>
            <a:r>
              <a:rPr lang="en-US" sz="1200" dirty="0" smtClean="0"/>
              <a:t>  </a:t>
            </a:r>
          </a:p>
        </p:txBody>
      </p:sp>
    </p:spTree>
    <p:extLst>
      <p:ext uri="{BB962C8B-B14F-4D97-AF65-F5344CB8AC3E}">
        <p14:creationId xmlns:p14="http://schemas.microsoft.com/office/powerpoint/2010/main" val="420352996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423261" y="1554710"/>
            <a:ext cx="7138547" cy="2572404"/>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28584" y="4224778"/>
            <a:ext cx="7133172" cy="1915691"/>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Overview</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10</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39" name="Rectangle 38"/>
          <p:cNvSpPr/>
          <p:nvPr/>
        </p:nvSpPr>
        <p:spPr>
          <a:xfrm>
            <a:off x="7670029" y="1562627"/>
            <a:ext cx="1150698" cy="4561079"/>
          </a:xfrm>
          <a:prstGeom prst="rect">
            <a:avLst/>
          </a:prstGeom>
          <a:no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
        <p:nvSpPr>
          <p:cNvPr id="45" name="TextBox 44"/>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Tree>
    <p:extLst>
      <p:ext uri="{BB962C8B-B14F-4D97-AF65-F5344CB8AC3E}">
        <p14:creationId xmlns:p14="http://schemas.microsoft.com/office/powerpoint/2010/main" val="429018528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7670029" y="1562627"/>
            <a:ext cx="1150698" cy="4561079"/>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423261" y="1554710"/>
            <a:ext cx="7138547" cy="2572404"/>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28584" y="4224778"/>
            <a:ext cx="7133172" cy="1915691"/>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Overview</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11</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
        <p:nvSpPr>
          <p:cNvPr id="45" name="TextBox 44"/>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Tree>
    <p:extLst>
      <p:ext uri="{BB962C8B-B14F-4D97-AF65-F5344CB8AC3E}">
        <p14:creationId xmlns:p14="http://schemas.microsoft.com/office/powerpoint/2010/main" val="40161339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423261" y="1554710"/>
            <a:ext cx="7138547" cy="2572404"/>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a:t>
            </a:r>
            <a:r>
              <a:rPr lang="en-US" dirty="0" smtClean="0"/>
              <a:t>Detailed</a:t>
            </a:r>
            <a:endParaRPr lang="en-US"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12</a:t>
            </a:fld>
            <a:endParaRPr lang="en-US"/>
          </a:p>
        </p:txBody>
      </p:sp>
      <p:grpSp>
        <p:nvGrpSpPr>
          <p:cNvPr id="7" name="Group 6"/>
          <p:cNvGrpSpPr/>
          <p:nvPr/>
        </p:nvGrpSpPr>
        <p:grpSpPr>
          <a:xfrm>
            <a:off x="632672" y="1759191"/>
            <a:ext cx="5891208" cy="2161500"/>
            <a:chOff x="750352" y="729784"/>
            <a:chExt cx="7756275" cy="258787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gr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5" name="Rectangle 44"/>
          <p:cNvSpPr/>
          <p:nvPr/>
        </p:nvSpPr>
        <p:spPr>
          <a:xfrm>
            <a:off x="347217" y="4310397"/>
            <a:ext cx="1638994" cy="1617064"/>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smtClean="0">
              <a:latin typeface="Crete Round" panose="020B0604020202020204" charset="0"/>
            </a:endParaRPr>
          </a:p>
          <a:p>
            <a:pPr algn="ctr"/>
            <a:endParaRPr lang="en-US" sz="1400" dirty="0">
              <a:latin typeface="Crete Round" panose="020B0604020202020204" charset="0"/>
            </a:endParaRPr>
          </a:p>
          <a:p>
            <a:pPr algn="ctr"/>
            <a:r>
              <a:rPr lang="en-US" sz="1400" dirty="0" smtClean="0">
                <a:solidFill>
                  <a:schemeClr val="bg1"/>
                </a:solidFill>
              </a:rPr>
              <a:t>Extract information </a:t>
            </a:r>
            <a:r>
              <a:rPr lang="en-US" sz="1400" dirty="0">
                <a:solidFill>
                  <a:schemeClr val="bg1"/>
                </a:solidFill>
              </a:rPr>
              <a:t>from manually curated features</a:t>
            </a:r>
            <a:endParaRPr lang="en-US" sz="1400" dirty="0">
              <a:solidFill>
                <a:schemeClr val="bg1"/>
              </a:solidFill>
              <a:latin typeface="Crete Round" panose="020B0604020202020204" charset="0"/>
            </a:endParaRPr>
          </a:p>
        </p:txBody>
      </p:sp>
      <p:sp>
        <p:nvSpPr>
          <p:cNvPr id="46" name="Rectangle 45"/>
          <p:cNvSpPr/>
          <p:nvPr/>
        </p:nvSpPr>
        <p:spPr>
          <a:xfrm>
            <a:off x="347217" y="4425352"/>
            <a:ext cx="1575823" cy="584775"/>
          </a:xfrm>
          <a:prstGeom prst="rect">
            <a:avLst/>
          </a:prstGeom>
        </p:spPr>
        <p:txBody>
          <a:bodyPr wrap="square">
            <a:spAutoFit/>
          </a:bodyPr>
          <a:lstStyle/>
          <a:p>
            <a:pPr algn="ctr"/>
            <a:r>
              <a:rPr lang="en-US" sz="1600" b="1" dirty="0">
                <a:solidFill>
                  <a:schemeClr val="bg1"/>
                </a:solidFill>
              </a:rPr>
              <a:t>MLP Feature Driven</a:t>
            </a:r>
          </a:p>
        </p:txBody>
      </p:sp>
      <p:sp>
        <p:nvSpPr>
          <p:cNvPr id="47" name="Rectangle 46"/>
          <p:cNvSpPr/>
          <p:nvPr/>
        </p:nvSpPr>
        <p:spPr>
          <a:xfrm>
            <a:off x="2131662" y="4310398"/>
            <a:ext cx="1774582" cy="1617064"/>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smtClean="0">
              <a:latin typeface="Crete Round" panose="020B0604020202020204" charset="0"/>
            </a:endParaRPr>
          </a:p>
          <a:p>
            <a:pPr algn="ctr"/>
            <a:endParaRPr lang="en-US" dirty="0">
              <a:latin typeface="Crete Round" panose="020B0604020202020204" charset="0"/>
            </a:endParaRPr>
          </a:p>
          <a:p>
            <a:pPr algn="ctr"/>
            <a:r>
              <a:rPr lang="en-US" sz="1400" dirty="0" smtClean="0">
                <a:solidFill>
                  <a:schemeClr val="bg1"/>
                </a:solidFill>
              </a:rPr>
              <a:t>Extract information </a:t>
            </a:r>
            <a:r>
              <a:rPr lang="en-US" sz="1400" dirty="0">
                <a:solidFill>
                  <a:schemeClr val="bg1"/>
                </a:solidFill>
              </a:rPr>
              <a:t>directly from the vector representation of a particular </a:t>
            </a:r>
            <a:r>
              <a:rPr lang="en-US" sz="1400" dirty="0" smtClean="0">
                <a:solidFill>
                  <a:schemeClr val="bg1"/>
                </a:solidFill>
              </a:rPr>
              <a:t>text</a:t>
            </a:r>
            <a:endParaRPr lang="en-US" sz="1400" dirty="0">
              <a:solidFill>
                <a:schemeClr val="bg1"/>
              </a:solidFill>
              <a:latin typeface="Crete Round" panose="020B0604020202020204" charset="0"/>
            </a:endParaRPr>
          </a:p>
        </p:txBody>
      </p:sp>
      <p:sp>
        <p:nvSpPr>
          <p:cNvPr id="48" name="Rectangle 47"/>
          <p:cNvSpPr/>
          <p:nvPr/>
        </p:nvSpPr>
        <p:spPr>
          <a:xfrm>
            <a:off x="2142505" y="4409079"/>
            <a:ext cx="1724045" cy="523220"/>
          </a:xfrm>
          <a:prstGeom prst="rect">
            <a:avLst/>
          </a:prstGeom>
        </p:spPr>
        <p:txBody>
          <a:bodyPr wrap="square">
            <a:spAutoFit/>
          </a:bodyPr>
          <a:lstStyle/>
          <a:p>
            <a:pPr algn="ctr"/>
            <a:r>
              <a:rPr lang="en-US" sz="1400" b="1" dirty="0">
                <a:solidFill>
                  <a:schemeClr val="bg1"/>
                </a:solidFill>
              </a:rPr>
              <a:t>MLP </a:t>
            </a:r>
            <a:r>
              <a:rPr lang="en-US" sz="1400" b="1" dirty="0" smtClean="0">
                <a:solidFill>
                  <a:schemeClr val="bg1"/>
                </a:solidFill>
              </a:rPr>
              <a:t>Simple Word Embedding</a:t>
            </a:r>
            <a:endParaRPr lang="en-US" sz="1400" b="1" dirty="0">
              <a:solidFill>
                <a:schemeClr val="bg1"/>
              </a:solidFill>
            </a:endParaRPr>
          </a:p>
        </p:txBody>
      </p:sp>
      <p:sp>
        <p:nvSpPr>
          <p:cNvPr id="49" name="Rectangle 48"/>
          <p:cNvSpPr/>
          <p:nvPr/>
        </p:nvSpPr>
        <p:spPr>
          <a:xfrm>
            <a:off x="4051695" y="4314360"/>
            <a:ext cx="1703646" cy="161310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Crete Round" panose="020B0604020202020204" charset="0"/>
            </a:endParaRPr>
          </a:p>
          <a:p>
            <a:pPr algn="ctr"/>
            <a:r>
              <a:rPr lang="en-US" sz="1400" dirty="0" smtClean="0">
                <a:solidFill>
                  <a:schemeClr val="bg1"/>
                </a:solidFill>
              </a:rPr>
              <a:t>Extract </a:t>
            </a:r>
            <a:r>
              <a:rPr lang="en-US" sz="1400" dirty="0">
                <a:solidFill>
                  <a:schemeClr val="bg1"/>
                </a:solidFill>
              </a:rPr>
              <a:t>local </a:t>
            </a:r>
            <a:r>
              <a:rPr lang="en-US" sz="1400" dirty="0" smtClean="0">
                <a:solidFill>
                  <a:schemeClr val="bg1"/>
                </a:solidFill>
              </a:rPr>
              <a:t>information </a:t>
            </a:r>
            <a:r>
              <a:rPr lang="en-US" sz="1400" dirty="0">
                <a:solidFill>
                  <a:schemeClr val="bg1"/>
                </a:solidFill>
              </a:rPr>
              <a:t>from a particular text</a:t>
            </a:r>
            <a:endParaRPr lang="en-US" sz="1400" dirty="0">
              <a:solidFill>
                <a:schemeClr val="bg1"/>
              </a:solidFill>
              <a:latin typeface="Crete Round" panose="020B0604020202020204" charset="0"/>
            </a:endParaRPr>
          </a:p>
        </p:txBody>
      </p:sp>
      <p:sp>
        <p:nvSpPr>
          <p:cNvPr id="50" name="Rectangle 49"/>
          <p:cNvSpPr/>
          <p:nvPr/>
        </p:nvSpPr>
        <p:spPr>
          <a:xfrm>
            <a:off x="4617221" y="4456520"/>
            <a:ext cx="572594" cy="338554"/>
          </a:xfrm>
          <a:prstGeom prst="rect">
            <a:avLst/>
          </a:prstGeom>
        </p:spPr>
        <p:txBody>
          <a:bodyPr wrap="none">
            <a:spAutoFit/>
          </a:bodyPr>
          <a:lstStyle/>
          <a:p>
            <a:pPr algn="ctr"/>
            <a:r>
              <a:rPr lang="en-US" sz="1600" b="1" dirty="0" smtClean="0">
                <a:solidFill>
                  <a:schemeClr val="bg1"/>
                </a:solidFill>
              </a:rPr>
              <a:t>CNN</a:t>
            </a:r>
            <a:endParaRPr lang="en-US" sz="1600" b="1" dirty="0">
              <a:solidFill>
                <a:schemeClr val="bg1"/>
              </a:solidFill>
            </a:endParaRPr>
          </a:p>
        </p:txBody>
      </p:sp>
      <p:sp>
        <p:nvSpPr>
          <p:cNvPr id="51" name="Rectangle 50"/>
          <p:cNvSpPr/>
          <p:nvPr/>
        </p:nvSpPr>
        <p:spPr>
          <a:xfrm>
            <a:off x="5894558" y="4319449"/>
            <a:ext cx="1726036" cy="1608012"/>
          </a:xfrm>
          <a:prstGeom prst="rect">
            <a:avLst/>
          </a:prstGeom>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dirty="0">
              <a:latin typeface="Crete Round" panose="020B0604020202020204" charset="0"/>
            </a:endParaRPr>
          </a:p>
          <a:p>
            <a:pPr algn="ctr"/>
            <a:r>
              <a:rPr lang="en-US" sz="1400" dirty="0">
                <a:solidFill>
                  <a:schemeClr val="bg1"/>
                </a:solidFill>
              </a:rPr>
              <a:t>Extract </a:t>
            </a:r>
            <a:r>
              <a:rPr lang="en-US" sz="1400" dirty="0" smtClean="0">
                <a:solidFill>
                  <a:schemeClr val="bg1"/>
                </a:solidFill>
              </a:rPr>
              <a:t>global </a:t>
            </a:r>
            <a:r>
              <a:rPr lang="en-US" sz="1400" dirty="0">
                <a:solidFill>
                  <a:schemeClr val="bg1"/>
                </a:solidFill>
              </a:rPr>
              <a:t>information from a particular text</a:t>
            </a:r>
            <a:endParaRPr lang="en-US" sz="1400" dirty="0">
              <a:solidFill>
                <a:schemeClr val="bg1"/>
              </a:solidFill>
              <a:latin typeface="Crete Round" panose="020B0604020202020204" charset="0"/>
            </a:endParaRPr>
          </a:p>
        </p:txBody>
      </p:sp>
      <p:sp>
        <p:nvSpPr>
          <p:cNvPr id="52" name="Rectangle 51"/>
          <p:cNvSpPr/>
          <p:nvPr/>
        </p:nvSpPr>
        <p:spPr>
          <a:xfrm>
            <a:off x="6403725" y="4493586"/>
            <a:ext cx="664669" cy="338554"/>
          </a:xfrm>
          <a:prstGeom prst="rect">
            <a:avLst/>
          </a:prstGeom>
        </p:spPr>
        <p:txBody>
          <a:bodyPr wrap="none">
            <a:spAutoFit/>
          </a:bodyPr>
          <a:lstStyle/>
          <a:p>
            <a:pPr algn="ctr"/>
            <a:r>
              <a:rPr lang="en-US" sz="1600" b="1" dirty="0" smtClean="0">
                <a:solidFill>
                  <a:schemeClr val="bg1"/>
                </a:solidFill>
              </a:rPr>
              <a:t>LSTM</a:t>
            </a:r>
            <a:endParaRPr lang="en-US" sz="1600" b="1" dirty="0">
              <a:solidFill>
                <a:schemeClr val="bg1"/>
              </a:solidFill>
            </a:endParaRPr>
          </a:p>
        </p:txBody>
      </p:sp>
    </p:spTree>
    <p:extLst>
      <p:ext uri="{BB962C8B-B14F-4D97-AF65-F5344CB8AC3E}">
        <p14:creationId xmlns:p14="http://schemas.microsoft.com/office/powerpoint/2010/main" val="881978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Effect transition="in" filter="fade">
                                      <p:cBhvr>
                                        <p:cTn id="7" dur="500"/>
                                        <p:tgtEl>
                                          <p:spTgt spid="4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7"/>
                                        </p:tgtEl>
                                        <p:attrNameLst>
                                          <p:attrName>style.visibility</p:attrName>
                                        </p:attrNameLst>
                                      </p:cBhvr>
                                      <p:to>
                                        <p:strVal val="visible"/>
                                      </p:to>
                                    </p:set>
                                    <p:animEffect transition="in" filter="fade">
                                      <p:cBhvr>
                                        <p:cTn id="12" dur="500"/>
                                        <p:tgtEl>
                                          <p:spTgt spid="47"/>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49"/>
                                        </p:tgtEl>
                                        <p:attrNameLst>
                                          <p:attrName>style.visibility</p:attrName>
                                        </p:attrNameLst>
                                      </p:cBhvr>
                                      <p:to>
                                        <p:strVal val="visible"/>
                                      </p:to>
                                    </p:set>
                                    <p:animEffect transition="in" filter="fade">
                                      <p:cBhvr>
                                        <p:cTn id="17" dur="500"/>
                                        <p:tgtEl>
                                          <p:spTgt spid="49"/>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51"/>
                                        </p:tgtEl>
                                        <p:attrNameLst>
                                          <p:attrName>style.visibility</p:attrName>
                                        </p:attrNameLst>
                                      </p:cBhvr>
                                      <p:to>
                                        <p:strVal val="visible"/>
                                      </p:to>
                                    </p:set>
                                    <p:animEffect transition="in" filter="fade">
                                      <p:cBhvr>
                                        <p:cTn id="22"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7" grpId="0" animBg="1"/>
      <p:bldP spid="49" grpId="0" animBg="1"/>
      <p:bldP spid="51" grpId="0" animBg="1"/>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800" dirty="0"/>
              <a:t>MLP Feature Driven &amp; MLP Simple Word Embedding Architecture Details</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13</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583236971"/>
              </p:ext>
            </p:extLst>
          </p:nvPr>
        </p:nvGraphicFramePr>
        <p:xfrm>
          <a:off x="2207118" y="2030385"/>
          <a:ext cx="4859393" cy="3894776"/>
        </p:xfrm>
        <a:graphic>
          <a:graphicData uri="http://schemas.openxmlformats.org/drawingml/2006/table">
            <a:tbl>
              <a:tblPr>
                <a:tableStyleId>{5C22544A-7EE6-4342-B048-85BDC9FD1C3A}</a:tableStyleId>
              </a:tblPr>
              <a:tblGrid>
                <a:gridCol w="1441994">
                  <a:extLst>
                    <a:ext uri="{9D8B030D-6E8A-4147-A177-3AD203B41FA5}">
                      <a16:colId xmlns:a16="http://schemas.microsoft.com/office/drawing/2014/main" val="2296773802"/>
                    </a:ext>
                  </a:extLst>
                </a:gridCol>
                <a:gridCol w="1692777">
                  <a:extLst>
                    <a:ext uri="{9D8B030D-6E8A-4147-A177-3AD203B41FA5}">
                      <a16:colId xmlns:a16="http://schemas.microsoft.com/office/drawing/2014/main" val="348965970"/>
                    </a:ext>
                  </a:extLst>
                </a:gridCol>
                <a:gridCol w="1724622">
                  <a:extLst>
                    <a:ext uri="{9D8B030D-6E8A-4147-A177-3AD203B41FA5}">
                      <a16:colId xmlns:a16="http://schemas.microsoft.com/office/drawing/2014/main" val="283265305"/>
                    </a:ext>
                  </a:extLst>
                </a:gridCol>
              </a:tblGrid>
              <a:tr h="530728">
                <a:tc>
                  <a:txBody>
                    <a:bodyPr/>
                    <a:lstStyle/>
                    <a:p>
                      <a:pPr marL="0" marR="0" algn="ctr">
                        <a:spcBef>
                          <a:spcPts val="0"/>
                        </a:spcBef>
                        <a:spcAft>
                          <a:spcPts val="0"/>
                        </a:spcAft>
                      </a:pPr>
                      <a:r>
                        <a:rPr lang="en-US" sz="1100" b="1" dirty="0">
                          <a:effectLst/>
                        </a:rPr>
                        <a:t>Architecture Details &amp; Hyper-parameters</a:t>
                      </a:r>
                      <a:endParaRPr lang="en-US" sz="1400" b="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tc>
                  <a:txBody>
                    <a:bodyPr/>
                    <a:lstStyle/>
                    <a:p>
                      <a:pPr marL="0" marR="0" algn="ctr">
                        <a:spcBef>
                          <a:spcPts val="0"/>
                        </a:spcBef>
                        <a:spcAft>
                          <a:spcPts val="0"/>
                        </a:spcAft>
                      </a:pPr>
                      <a:r>
                        <a:rPr lang="en-US" sz="1100" b="1" dirty="0">
                          <a:effectLst/>
                        </a:rPr>
                        <a:t>MLP FD</a:t>
                      </a:r>
                      <a:endParaRPr lang="en-US" sz="1050" b="1" i="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tc>
                  <a:txBody>
                    <a:bodyPr/>
                    <a:lstStyle/>
                    <a:p>
                      <a:pPr marL="0" marR="0" algn="ctr">
                        <a:spcBef>
                          <a:spcPts val="0"/>
                        </a:spcBef>
                        <a:spcAft>
                          <a:spcPts val="0"/>
                        </a:spcAft>
                      </a:pPr>
                      <a:r>
                        <a:rPr lang="en-US" sz="1100" b="1" dirty="0">
                          <a:effectLst/>
                        </a:rPr>
                        <a:t>MLP SWE</a:t>
                      </a:r>
                      <a:endParaRPr lang="en-US" sz="1050" b="1" i="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extLst>
                  <a:ext uri="{0D108BD9-81ED-4DB2-BD59-A6C34878D82A}">
                    <a16:rowId xmlns:a16="http://schemas.microsoft.com/office/drawing/2014/main" val="459119800"/>
                  </a:ext>
                </a:extLst>
              </a:tr>
              <a:tr h="334470">
                <a:tc>
                  <a:txBody>
                    <a:bodyPr/>
                    <a:lstStyle/>
                    <a:p>
                      <a:pPr marL="0" marR="0" algn="ctr">
                        <a:spcBef>
                          <a:spcPts val="0"/>
                        </a:spcBef>
                        <a:spcAft>
                          <a:spcPts val="0"/>
                        </a:spcAft>
                      </a:pPr>
                      <a:r>
                        <a:rPr lang="en-US" sz="1100" dirty="0">
                          <a:effectLst/>
                        </a:rPr>
                        <a:t>Hidden Layers</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3</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3446851057"/>
                  </a:ext>
                </a:extLst>
              </a:tr>
              <a:tr h="334470">
                <a:tc>
                  <a:txBody>
                    <a:bodyPr/>
                    <a:lstStyle/>
                    <a:p>
                      <a:pPr marL="0" marR="0" algn="ctr">
                        <a:spcBef>
                          <a:spcPts val="0"/>
                        </a:spcBef>
                        <a:spcAft>
                          <a:spcPts val="0"/>
                        </a:spcAft>
                      </a:pPr>
                      <a:r>
                        <a:rPr lang="en-US" sz="1100" dirty="0">
                          <a:effectLst/>
                        </a:rPr>
                        <a:t>Nodes</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100">
                          <a:effectLst/>
                        </a:rPr>
                        <a:t>50, 30, 15</a:t>
                      </a:r>
                      <a:endParaRPr lang="en-US" sz="140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algn="ctr">
                        <a:lnSpc>
                          <a:spcPct val="150000"/>
                        </a:lnSpc>
                        <a:spcBef>
                          <a:spcPts val="0"/>
                        </a:spcBef>
                        <a:spcAft>
                          <a:spcPts val="0"/>
                        </a:spcAft>
                      </a:pPr>
                      <a:r>
                        <a:rPr lang="en-US" sz="1100">
                          <a:effectLst/>
                        </a:rPr>
                        <a:t>30, 30, 30</a:t>
                      </a:r>
                      <a:endParaRPr lang="en-US" sz="14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384066487"/>
                  </a:ext>
                </a:extLst>
              </a:tr>
              <a:tr h="353818">
                <a:tc>
                  <a:txBody>
                    <a:bodyPr/>
                    <a:lstStyle/>
                    <a:p>
                      <a:pPr marL="0" marR="0" algn="ctr">
                        <a:spcBef>
                          <a:spcPts val="0"/>
                        </a:spcBef>
                        <a:spcAft>
                          <a:spcPts val="0"/>
                        </a:spcAft>
                      </a:pPr>
                      <a:r>
                        <a:rPr lang="en-US" sz="1100" dirty="0">
                          <a:effectLst/>
                        </a:rPr>
                        <a:t>Activation Function</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ReLU for hidden layers, Tanh for output layer</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82637646"/>
                  </a:ext>
                </a:extLst>
              </a:tr>
              <a:tr h="334470">
                <a:tc>
                  <a:txBody>
                    <a:bodyPr/>
                    <a:lstStyle/>
                    <a:p>
                      <a:pPr marL="0" marR="0" algn="ctr">
                        <a:spcBef>
                          <a:spcPts val="0"/>
                        </a:spcBef>
                        <a:spcAft>
                          <a:spcPts val="0"/>
                        </a:spcAft>
                      </a:pPr>
                      <a:r>
                        <a:rPr lang="en-US" sz="1100" dirty="0">
                          <a:effectLst/>
                        </a:rPr>
                        <a:t>Dropout Layer</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In each hidden layer (0.5)</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4247257552"/>
                  </a:ext>
                </a:extLst>
              </a:tr>
              <a:tr h="334470">
                <a:tc>
                  <a:txBody>
                    <a:bodyPr/>
                    <a:lstStyle/>
                    <a:p>
                      <a:pPr marL="0" marR="0" algn="ctr">
                        <a:spcBef>
                          <a:spcPts val="0"/>
                        </a:spcBef>
                        <a:spcAft>
                          <a:spcPts val="0"/>
                        </a:spcAft>
                      </a:pPr>
                      <a:r>
                        <a:rPr lang="en-US" sz="1100" dirty="0">
                          <a:effectLst/>
                        </a:rPr>
                        <a:t>L2 Regularization</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In each hidden layer (0.01 / 0.004)</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1912216772"/>
                  </a:ext>
                </a:extLst>
              </a:tr>
              <a:tr h="334470">
                <a:tc>
                  <a:txBody>
                    <a:bodyPr/>
                    <a:lstStyle/>
                    <a:p>
                      <a:pPr marL="0" marR="0" algn="ctr">
                        <a:spcBef>
                          <a:spcPts val="0"/>
                        </a:spcBef>
                        <a:spcAft>
                          <a:spcPts val="0"/>
                        </a:spcAft>
                      </a:pPr>
                      <a:r>
                        <a:rPr lang="en-US" sz="1100" dirty="0">
                          <a:effectLst/>
                        </a:rPr>
                        <a:t>Epochs</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100">
                          <a:effectLst/>
                        </a:rPr>
                        <a:t>250</a:t>
                      </a:r>
                      <a:endParaRPr lang="en-US" sz="140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algn="ctr">
                        <a:lnSpc>
                          <a:spcPct val="150000"/>
                        </a:lnSpc>
                        <a:spcBef>
                          <a:spcPts val="0"/>
                        </a:spcBef>
                        <a:spcAft>
                          <a:spcPts val="0"/>
                        </a:spcAft>
                      </a:pPr>
                      <a:r>
                        <a:rPr lang="en-US" sz="1100">
                          <a:effectLst/>
                        </a:rPr>
                        <a:t>200</a:t>
                      </a:r>
                      <a:endParaRPr lang="en-US" sz="14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3211066874"/>
                  </a:ext>
                </a:extLst>
              </a:tr>
              <a:tr h="334470">
                <a:tc>
                  <a:txBody>
                    <a:bodyPr/>
                    <a:lstStyle/>
                    <a:p>
                      <a:pPr marL="0" marR="0" algn="ctr">
                        <a:spcBef>
                          <a:spcPts val="0"/>
                        </a:spcBef>
                        <a:spcAft>
                          <a:spcPts val="0"/>
                        </a:spcAft>
                      </a:pPr>
                      <a:r>
                        <a:rPr lang="en-US" sz="1100" dirty="0">
                          <a:effectLst/>
                        </a:rPr>
                        <a:t>Batch Size</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32</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2241484158"/>
                  </a:ext>
                </a:extLst>
              </a:tr>
              <a:tr h="334470">
                <a:tc>
                  <a:txBody>
                    <a:bodyPr/>
                    <a:lstStyle/>
                    <a:p>
                      <a:pPr marL="0" marR="0" algn="ctr">
                        <a:spcBef>
                          <a:spcPts val="0"/>
                        </a:spcBef>
                        <a:spcAft>
                          <a:spcPts val="0"/>
                        </a:spcAft>
                      </a:pPr>
                      <a:r>
                        <a:rPr lang="en-US" sz="1100" dirty="0">
                          <a:effectLst/>
                        </a:rPr>
                        <a:t>Learning Rate</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100">
                          <a:effectLst/>
                        </a:rPr>
                        <a:t>0.0005</a:t>
                      </a:r>
                      <a:endParaRPr lang="en-US" sz="140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algn="ctr">
                        <a:lnSpc>
                          <a:spcPct val="150000"/>
                        </a:lnSpc>
                        <a:spcBef>
                          <a:spcPts val="0"/>
                        </a:spcBef>
                        <a:spcAft>
                          <a:spcPts val="0"/>
                        </a:spcAft>
                      </a:pPr>
                      <a:r>
                        <a:rPr lang="en-US" sz="1100">
                          <a:effectLst/>
                        </a:rPr>
                        <a:t>0.0001</a:t>
                      </a:r>
                      <a:endParaRPr lang="en-US" sz="14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081872214"/>
                  </a:ext>
                </a:extLst>
              </a:tr>
              <a:tr h="334470">
                <a:tc>
                  <a:txBody>
                    <a:bodyPr/>
                    <a:lstStyle/>
                    <a:p>
                      <a:pPr marL="0" marR="0" algn="ctr">
                        <a:spcBef>
                          <a:spcPts val="0"/>
                        </a:spcBef>
                        <a:spcAft>
                          <a:spcPts val="0"/>
                        </a:spcAft>
                      </a:pPr>
                      <a:r>
                        <a:rPr lang="en-US" sz="1100" dirty="0">
                          <a:effectLst/>
                        </a:rPr>
                        <a:t>Optimizer</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a:effectLst/>
                        </a:rPr>
                        <a:t>Adam</a:t>
                      </a:r>
                      <a:endParaRPr lang="en-US" sz="140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1431964589"/>
                  </a:ext>
                </a:extLst>
              </a:tr>
              <a:tr h="334470">
                <a:tc>
                  <a:txBody>
                    <a:bodyPr/>
                    <a:lstStyle/>
                    <a:p>
                      <a:pPr marL="0" marR="0" algn="ctr">
                        <a:spcBef>
                          <a:spcPts val="0"/>
                        </a:spcBef>
                        <a:spcAft>
                          <a:spcPts val="0"/>
                        </a:spcAft>
                      </a:pPr>
                      <a:r>
                        <a:rPr lang="en-US" sz="1100" dirty="0">
                          <a:effectLst/>
                        </a:rPr>
                        <a:t>Loss Function</a:t>
                      </a:r>
                      <a:endParaRPr lang="en-US" sz="11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gridSpan="2">
                  <a:txBody>
                    <a:bodyPr/>
                    <a:lstStyle/>
                    <a:p>
                      <a:pPr marL="0" marR="0" algn="ctr">
                        <a:lnSpc>
                          <a:spcPct val="150000"/>
                        </a:lnSpc>
                        <a:spcBef>
                          <a:spcPts val="0"/>
                        </a:spcBef>
                        <a:spcAft>
                          <a:spcPts val="0"/>
                        </a:spcAft>
                      </a:pPr>
                      <a:r>
                        <a:rPr lang="en-US" sz="1100" dirty="0">
                          <a:effectLst/>
                        </a:rPr>
                        <a:t>MSE</a:t>
                      </a:r>
                      <a:endParaRPr lang="en-US" sz="1400" dirty="0">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385456162"/>
                  </a:ext>
                </a:extLst>
              </a:tr>
            </a:tbl>
          </a:graphicData>
        </a:graphic>
      </p:graphicFrame>
    </p:spTree>
    <p:extLst>
      <p:ext uri="{BB962C8B-B14F-4D97-AF65-F5344CB8AC3E}">
        <p14:creationId xmlns:p14="http://schemas.microsoft.com/office/powerpoint/2010/main" val="70566081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CNN Architecture Details (1)</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14</a:t>
            </a:fld>
            <a:endParaRPr lang="en-US"/>
          </a:p>
        </p:txBody>
      </p:sp>
      <p:pic>
        <p:nvPicPr>
          <p:cNvPr id="6" name="Picture 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40830" y="1643130"/>
            <a:ext cx="7463027" cy="39426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78384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CNN Architecture Details </a:t>
            </a:r>
            <a:r>
              <a:rPr lang="en-US" sz="2800" dirty="0" smtClean="0"/>
              <a:t>(2)</a:t>
            </a:r>
            <a:endParaRPr lang="en-US" sz="2800"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15</a:t>
            </a:fld>
            <a:endParaRPr lang="en-US"/>
          </a:p>
        </p:txBody>
      </p:sp>
      <p:graphicFrame>
        <p:nvGraphicFramePr>
          <p:cNvPr id="6" name="Table 5"/>
          <p:cNvGraphicFramePr>
            <a:graphicFrameLocks noGrp="1"/>
          </p:cNvGraphicFramePr>
          <p:nvPr>
            <p:extLst>
              <p:ext uri="{D42A27DB-BD31-4B8C-83A1-F6EECF244321}">
                <p14:modId xmlns:p14="http://schemas.microsoft.com/office/powerpoint/2010/main" val="3179828016"/>
              </p:ext>
            </p:extLst>
          </p:nvPr>
        </p:nvGraphicFramePr>
        <p:xfrm>
          <a:off x="1997016" y="1669775"/>
          <a:ext cx="5056935" cy="4094259"/>
        </p:xfrm>
        <a:graphic>
          <a:graphicData uri="http://schemas.openxmlformats.org/drawingml/2006/table">
            <a:tbl>
              <a:tblPr>
                <a:tableStyleId>{5C22544A-7EE6-4342-B048-85BDC9FD1C3A}</a:tableStyleId>
              </a:tblPr>
              <a:tblGrid>
                <a:gridCol w="1698085">
                  <a:extLst>
                    <a:ext uri="{9D8B030D-6E8A-4147-A177-3AD203B41FA5}">
                      <a16:colId xmlns:a16="http://schemas.microsoft.com/office/drawing/2014/main" val="973689006"/>
                    </a:ext>
                  </a:extLst>
                </a:gridCol>
                <a:gridCol w="3358850">
                  <a:extLst>
                    <a:ext uri="{9D8B030D-6E8A-4147-A177-3AD203B41FA5}">
                      <a16:colId xmlns:a16="http://schemas.microsoft.com/office/drawing/2014/main" val="2766702969"/>
                    </a:ext>
                  </a:extLst>
                </a:gridCol>
              </a:tblGrid>
              <a:tr h="391679">
                <a:tc>
                  <a:txBody>
                    <a:bodyPr/>
                    <a:lstStyle/>
                    <a:p>
                      <a:pPr marL="0" marR="0" algn="ctr">
                        <a:spcBef>
                          <a:spcPts val="0"/>
                        </a:spcBef>
                        <a:spcAft>
                          <a:spcPts val="0"/>
                        </a:spcAft>
                      </a:pPr>
                      <a:r>
                        <a:rPr lang="en-US" sz="1050" b="1" dirty="0">
                          <a:effectLst/>
                        </a:rPr>
                        <a:t>Architecture Details &amp; Hyper-parameters</a:t>
                      </a:r>
                      <a:endParaRPr lang="en-US" sz="1200" b="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tc>
                  <a:txBody>
                    <a:bodyPr/>
                    <a:lstStyle/>
                    <a:p>
                      <a:pPr marL="0" marR="0" algn="ctr">
                        <a:spcBef>
                          <a:spcPts val="0"/>
                        </a:spcBef>
                        <a:spcAft>
                          <a:spcPts val="0"/>
                        </a:spcAft>
                      </a:pPr>
                      <a:r>
                        <a:rPr lang="en-US" sz="1050" b="1" dirty="0" smtClean="0">
                          <a:effectLst/>
                        </a:rPr>
                        <a:t>CNN</a:t>
                      </a:r>
                      <a:endParaRPr lang="en-US" sz="1050" b="1" i="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extLst>
                  <a:ext uri="{0D108BD9-81ED-4DB2-BD59-A6C34878D82A}">
                    <a16:rowId xmlns:a16="http://schemas.microsoft.com/office/drawing/2014/main" val="567738221"/>
                  </a:ext>
                </a:extLst>
              </a:tr>
              <a:tr h="370258">
                <a:tc>
                  <a:txBody>
                    <a:bodyPr/>
                    <a:lstStyle/>
                    <a:p>
                      <a:pPr marL="0" marR="0" algn="ctr">
                        <a:spcBef>
                          <a:spcPts val="0"/>
                        </a:spcBef>
                        <a:spcAft>
                          <a:spcPts val="0"/>
                        </a:spcAft>
                      </a:pPr>
                      <a:r>
                        <a:rPr lang="en-US" sz="1050" dirty="0">
                          <a:effectLst/>
                        </a:rPr>
                        <a:t>Hidden Layers</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a:effectLst/>
                        </a:rPr>
                        <a:t>2</a:t>
                      </a:r>
                      <a:endParaRPr lang="en-US" sz="12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3194488175"/>
                  </a:ext>
                </a:extLst>
              </a:tr>
              <a:tr h="370258">
                <a:tc>
                  <a:txBody>
                    <a:bodyPr/>
                    <a:lstStyle/>
                    <a:p>
                      <a:pPr marL="0" marR="0" algn="ctr">
                        <a:spcBef>
                          <a:spcPts val="0"/>
                        </a:spcBef>
                        <a:spcAft>
                          <a:spcPts val="0"/>
                        </a:spcAft>
                      </a:pPr>
                      <a:r>
                        <a:rPr lang="en-US" sz="1050" dirty="0">
                          <a:effectLst/>
                        </a:rPr>
                        <a:t>Nodes</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dirty="0">
                          <a:effectLst/>
                        </a:rPr>
                        <a:t>15, </a:t>
                      </a:r>
                      <a:r>
                        <a:rPr lang="en-US" sz="1050" dirty="0" smtClean="0">
                          <a:effectLst/>
                        </a:rPr>
                        <a:t>15</a:t>
                      </a:r>
                      <a:endParaRPr lang="en-US" sz="12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223311646"/>
                  </a:ext>
                </a:extLst>
              </a:tr>
              <a:tr h="370258">
                <a:tc>
                  <a:txBody>
                    <a:bodyPr/>
                    <a:lstStyle/>
                    <a:p>
                      <a:pPr marL="0" marR="0" algn="ctr">
                        <a:spcBef>
                          <a:spcPts val="0"/>
                        </a:spcBef>
                        <a:spcAft>
                          <a:spcPts val="0"/>
                        </a:spcAft>
                      </a:pPr>
                      <a:r>
                        <a:rPr lang="en-US" sz="1050" dirty="0">
                          <a:effectLst/>
                        </a:rPr>
                        <a:t>Activation Function</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a:effectLst/>
                        </a:rPr>
                        <a:t>Tanh for all layers</a:t>
                      </a:r>
                      <a:endParaRPr lang="en-US" sz="12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118742201"/>
                  </a:ext>
                </a:extLst>
              </a:tr>
              <a:tr h="370258">
                <a:tc>
                  <a:txBody>
                    <a:bodyPr/>
                    <a:lstStyle/>
                    <a:p>
                      <a:pPr marL="0" marR="0" algn="ctr">
                        <a:spcBef>
                          <a:spcPts val="0"/>
                        </a:spcBef>
                        <a:spcAft>
                          <a:spcPts val="0"/>
                        </a:spcAft>
                      </a:pPr>
                      <a:r>
                        <a:rPr lang="en-US" sz="1050" dirty="0">
                          <a:effectLst/>
                        </a:rPr>
                        <a:t>Dropout Layer</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a:effectLst/>
                        </a:rPr>
                        <a:t>In each hidden layer (0.45 / 0.3)</a:t>
                      </a:r>
                      <a:endParaRPr lang="en-US" sz="12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477588206"/>
                  </a:ext>
                </a:extLst>
              </a:tr>
              <a:tr h="370258">
                <a:tc>
                  <a:txBody>
                    <a:bodyPr/>
                    <a:lstStyle/>
                    <a:p>
                      <a:pPr marL="0" marR="0" algn="ctr">
                        <a:spcBef>
                          <a:spcPts val="0"/>
                        </a:spcBef>
                        <a:spcAft>
                          <a:spcPts val="0"/>
                        </a:spcAft>
                      </a:pPr>
                      <a:r>
                        <a:rPr lang="en-US" sz="1050" dirty="0">
                          <a:effectLst/>
                        </a:rPr>
                        <a:t>L2 Regularization</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a:effectLst/>
                        </a:rPr>
                        <a:t>In each hidden layer (0.008 / 0.05)</a:t>
                      </a:r>
                      <a:endParaRPr lang="en-US" sz="12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913226518"/>
                  </a:ext>
                </a:extLst>
              </a:tr>
              <a:tr h="370258">
                <a:tc>
                  <a:txBody>
                    <a:bodyPr/>
                    <a:lstStyle/>
                    <a:p>
                      <a:pPr marL="0" marR="0" algn="ctr">
                        <a:spcBef>
                          <a:spcPts val="0"/>
                        </a:spcBef>
                        <a:spcAft>
                          <a:spcPts val="0"/>
                        </a:spcAft>
                      </a:pPr>
                      <a:r>
                        <a:rPr lang="en-US" sz="1050" dirty="0">
                          <a:effectLst/>
                        </a:rPr>
                        <a:t>Epochs</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dirty="0" smtClean="0">
                          <a:effectLst/>
                        </a:rPr>
                        <a:t>75</a:t>
                      </a:r>
                      <a:endParaRPr lang="en-US" sz="12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728917782"/>
                  </a:ext>
                </a:extLst>
              </a:tr>
              <a:tr h="370258">
                <a:tc>
                  <a:txBody>
                    <a:bodyPr/>
                    <a:lstStyle/>
                    <a:p>
                      <a:pPr marL="0" marR="0" algn="ctr">
                        <a:spcBef>
                          <a:spcPts val="0"/>
                        </a:spcBef>
                        <a:spcAft>
                          <a:spcPts val="0"/>
                        </a:spcAft>
                      </a:pPr>
                      <a:r>
                        <a:rPr lang="en-US" sz="1050" dirty="0">
                          <a:effectLst/>
                        </a:rPr>
                        <a:t>Batch Size</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dirty="0">
                          <a:effectLst/>
                        </a:rPr>
                        <a:t>32</a:t>
                      </a:r>
                      <a:endParaRPr lang="en-US" sz="12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845085081"/>
                  </a:ext>
                </a:extLst>
              </a:tr>
              <a:tr h="370258">
                <a:tc>
                  <a:txBody>
                    <a:bodyPr/>
                    <a:lstStyle/>
                    <a:p>
                      <a:pPr marL="0" marR="0" algn="ctr">
                        <a:spcBef>
                          <a:spcPts val="0"/>
                        </a:spcBef>
                        <a:spcAft>
                          <a:spcPts val="0"/>
                        </a:spcAft>
                      </a:pPr>
                      <a:r>
                        <a:rPr lang="en-US" sz="1050" dirty="0">
                          <a:effectLst/>
                        </a:rPr>
                        <a:t>Learning Rate</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dirty="0" smtClean="0">
                          <a:effectLst/>
                        </a:rPr>
                        <a:t>0.0005</a:t>
                      </a:r>
                      <a:endParaRPr lang="en-US" sz="12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011951391"/>
                  </a:ext>
                </a:extLst>
              </a:tr>
              <a:tr h="370258">
                <a:tc>
                  <a:txBody>
                    <a:bodyPr/>
                    <a:lstStyle/>
                    <a:p>
                      <a:pPr marL="0" marR="0" algn="ctr">
                        <a:spcBef>
                          <a:spcPts val="0"/>
                        </a:spcBef>
                        <a:spcAft>
                          <a:spcPts val="0"/>
                        </a:spcAft>
                      </a:pPr>
                      <a:r>
                        <a:rPr lang="en-US" sz="1050" dirty="0">
                          <a:effectLst/>
                        </a:rPr>
                        <a:t>Optimizer</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a:effectLst/>
                        </a:rPr>
                        <a:t>Adam</a:t>
                      </a:r>
                      <a:endParaRPr lang="en-US" sz="12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505656986"/>
                  </a:ext>
                </a:extLst>
              </a:tr>
              <a:tr h="370258">
                <a:tc>
                  <a:txBody>
                    <a:bodyPr/>
                    <a:lstStyle/>
                    <a:p>
                      <a:pPr marL="0" marR="0" algn="ctr">
                        <a:spcBef>
                          <a:spcPts val="0"/>
                        </a:spcBef>
                        <a:spcAft>
                          <a:spcPts val="0"/>
                        </a:spcAft>
                      </a:pPr>
                      <a:r>
                        <a:rPr lang="en-US" sz="1050" dirty="0">
                          <a:effectLst/>
                        </a:rPr>
                        <a:t>Loss Function</a:t>
                      </a:r>
                      <a:endParaRPr lang="en-US" sz="105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50" dirty="0">
                          <a:effectLst/>
                        </a:rPr>
                        <a:t>MSE</a:t>
                      </a:r>
                      <a:endParaRPr lang="en-US" sz="12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916670357"/>
                  </a:ext>
                </a:extLst>
              </a:tr>
            </a:tbl>
          </a:graphicData>
        </a:graphic>
      </p:graphicFrame>
    </p:spTree>
    <p:extLst>
      <p:ext uri="{BB962C8B-B14F-4D97-AF65-F5344CB8AC3E}">
        <p14:creationId xmlns:p14="http://schemas.microsoft.com/office/powerpoint/2010/main" val="142211400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LSTM Architecture Details</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16</a:t>
            </a:fld>
            <a:endParaRPr lang="en-US"/>
          </a:p>
        </p:txBody>
      </p:sp>
      <p:grpSp>
        <p:nvGrpSpPr>
          <p:cNvPr id="6" name="Group 5"/>
          <p:cNvGrpSpPr/>
          <p:nvPr/>
        </p:nvGrpSpPr>
        <p:grpSpPr>
          <a:xfrm>
            <a:off x="1758880" y="1947091"/>
            <a:ext cx="5288500" cy="3424767"/>
            <a:chOff x="2236783" y="1549640"/>
            <a:chExt cx="5288500" cy="3424767"/>
          </a:xfrm>
        </p:grpSpPr>
        <p:pic>
          <p:nvPicPr>
            <p:cNvPr id="7" name="Picture 6"/>
            <p:cNvPicPr>
              <a:picLocks noChangeAspect="1"/>
            </p:cNvPicPr>
            <p:nvPr/>
          </p:nvPicPr>
          <p:blipFill>
            <a:blip r:embed="rId3"/>
            <a:stretch>
              <a:fillRect/>
            </a:stretch>
          </p:blipFill>
          <p:spPr>
            <a:xfrm>
              <a:off x="2236783" y="1549640"/>
              <a:ext cx="4653500" cy="3424767"/>
            </a:xfrm>
            <a:prstGeom prst="rect">
              <a:avLst/>
            </a:prstGeom>
          </p:spPr>
        </p:pic>
        <p:sp>
          <p:nvSpPr>
            <p:cNvPr id="8" name="Rectangle 7"/>
            <p:cNvSpPr/>
            <p:nvPr/>
          </p:nvSpPr>
          <p:spPr>
            <a:xfrm>
              <a:off x="6890283" y="3645676"/>
              <a:ext cx="635000" cy="228600"/>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solidFill>
                    <a:schemeClr val="tx1"/>
                  </a:solidFill>
                  <a:latin typeface="Crete Round" panose="020B0604020202020204" charset="0"/>
                </a:rPr>
                <a:t>Tanh</a:t>
              </a:r>
              <a:endParaRPr lang="en-US" sz="1100" dirty="0">
                <a:solidFill>
                  <a:schemeClr val="tx1"/>
                </a:solidFill>
                <a:latin typeface="Crete Round" panose="020B0604020202020204" charset="0"/>
              </a:endParaRPr>
            </a:p>
          </p:txBody>
        </p:sp>
        <p:sp>
          <p:nvSpPr>
            <p:cNvPr id="9" name="Rectangle 8"/>
            <p:cNvSpPr/>
            <p:nvPr/>
          </p:nvSpPr>
          <p:spPr>
            <a:xfrm>
              <a:off x="6890283" y="2545545"/>
              <a:ext cx="635000" cy="228600"/>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solidFill>
                    <a:schemeClr val="tx1"/>
                  </a:solidFill>
                  <a:latin typeface="Crete Round" panose="020B0604020202020204" charset="0"/>
                </a:rPr>
                <a:t>ReLU</a:t>
              </a:r>
              <a:endParaRPr lang="en-US" sz="1100" dirty="0">
                <a:solidFill>
                  <a:schemeClr val="tx1"/>
                </a:solidFill>
                <a:latin typeface="Crete Round" panose="020B0604020202020204" charset="0"/>
              </a:endParaRPr>
            </a:p>
          </p:txBody>
        </p:sp>
      </p:grpSp>
    </p:spTree>
    <p:extLst>
      <p:ext uri="{BB962C8B-B14F-4D97-AF65-F5344CB8AC3E}">
        <p14:creationId xmlns:p14="http://schemas.microsoft.com/office/powerpoint/2010/main" val="36210672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Stacked-Ensemble Architecture </a:t>
            </a:r>
            <a:r>
              <a:rPr lang="en-US" sz="2800" dirty="0" smtClean="0"/>
              <a:t>Details</a:t>
            </a:r>
            <a:endParaRPr lang="en-US" sz="2800"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17</a:t>
            </a:fld>
            <a:endParaRPr lang="en-US"/>
          </a:p>
        </p:txBody>
      </p:sp>
      <p:grpSp>
        <p:nvGrpSpPr>
          <p:cNvPr id="6" name="Group 5"/>
          <p:cNvGrpSpPr/>
          <p:nvPr/>
        </p:nvGrpSpPr>
        <p:grpSpPr>
          <a:xfrm>
            <a:off x="638355" y="1851540"/>
            <a:ext cx="3933645" cy="3135734"/>
            <a:chOff x="2995448" y="740979"/>
            <a:chExt cx="4181912" cy="3242452"/>
          </a:xfrm>
        </p:grpSpPr>
        <p:sp>
          <p:nvSpPr>
            <p:cNvPr id="7" name="Oval 6"/>
            <p:cNvSpPr/>
            <p:nvPr/>
          </p:nvSpPr>
          <p:spPr>
            <a:xfrm>
              <a:off x="2995448" y="740979"/>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8" name="TextBox 7"/>
            <p:cNvSpPr txBox="1"/>
            <p:nvPr/>
          </p:nvSpPr>
          <p:spPr>
            <a:xfrm>
              <a:off x="3070335" y="881391"/>
              <a:ext cx="606972" cy="541027"/>
            </a:xfrm>
            <a:prstGeom prst="rect">
              <a:avLst/>
            </a:prstGeom>
            <a:noFill/>
          </p:spPr>
          <p:txBody>
            <a:bodyPr wrap="square" rtlCol="0">
              <a:spAutoFit/>
            </a:bodyPr>
            <a:lstStyle/>
            <a:p>
              <a:pPr algn="ctr"/>
              <a:r>
                <a:rPr lang="en-US" sz="1400" dirty="0" smtClean="0">
                  <a:solidFill>
                    <a:schemeClr val="tx1"/>
                  </a:solidFill>
                </a:rPr>
                <a:t>MLP FD</a:t>
              </a:r>
              <a:endParaRPr lang="en-US" sz="1400" dirty="0">
                <a:solidFill>
                  <a:schemeClr val="tx1"/>
                </a:solidFill>
              </a:endParaRPr>
            </a:p>
          </p:txBody>
        </p:sp>
        <p:sp>
          <p:nvSpPr>
            <p:cNvPr id="9" name="Oval 8"/>
            <p:cNvSpPr/>
            <p:nvPr/>
          </p:nvSpPr>
          <p:spPr>
            <a:xfrm>
              <a:off x="3005960" y="1587066"/>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10" name="TextBox 9"/>
            <p:cNvSpPr txBox="1"/>
            <p:nvPr/>
          </p:nvSpPr>
          <p:spPr>
            <a:xfrm>
              <a:off x="3080848" y="1727479"/>
              <a:ext cx="606972" cy="541027"/>
            </a:xfrm>
            <a:prstGeom prst="rect">
              <a:avLst/>
            </a:prstGeom>
            <a:noFill/>
          </p:spPr>
          <p:txBody>
            <a:bodyPr wrap="square" rtlCol="0">
              <a:spAutoFit/>
            </a:bodyPr>
            <a:lstStyle/>
            <a:p>
              <a:pPr algn="ctr"/>
              <a:r>
                <a:rPr lang="en-US" sz="1400" dirty="0" smtClean="0">
                  <a:solidFill>
                    <a:schemeClr val="tx1"/>
                  </a:solidFill>
                </a:rPr>
                <a:t>MLP SWE</a:t>
              </a:r>
              <a:endParaRPr lang="en-US" sz="1400" dirty="0">
                <a:solidFill>
                  <a:schemeClr val="tx1"/>
                </a:solidFill>
              </a:endParaRPr>
            </a:p>
          </p:txBody>
        </p:sp>
        <p:sp>
          <p:nvSpPr>
            <p:cNvPr id="11" name="Oval 10"/>
            <p:cNvSpPr/>
            <p:nvPr/>
          </p:nvSpPr>
          <p:spPr>
            <a:xfrm>
              <a:off x="3021722" y="2414757"/>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12" name="TextBox 11"/>
            <p:cNvSpPr txBox="1"/>
            <p:nvPr/>
          </p:nvSpPr>
          <p:spPr>
            <a:xfrm>
              <a:off x="3096609" y="2610350"/>
              <a:ext cx="606972" cy="318252"/>
            </a:xfrm>
            <a:prstGeom prst="rect">
              <a:avLst/>
            </a:prstGeom>
            <a:noFill/>
          </p:spPr>
          <p:txBody>
            <a:bodyPr wrap="square" rtlCol="0">
              <a:spAutoFit/>
            </a:bodyPr>
            <a:lstStyle/>
            <a:p>
              <a:pPr algn="ctr"/>
              <a:r>
                <a:rPr lang="en-US" sz="1400" dirty="0" smtClean="0">
                  <a:solidFill>
                    <a:schemeClr val="tx1"/>
                  </a:solidFill>
                </a:rPr>
                <a:t>CNN</a:t>
              </a:r>
              <a:endParaRPr lang="en-US" sz="1400" dirty="0">
                <a:solidFill>
                  <a:schemeClr val="tx1"/>
                </a:solidFill>
              </a:endParaRPr>
            </a:p>
          </p:txBody>
        </p:sp>
        <p:sp>
          <p:nvSpPr>
            <p:cNvPr id="13" name="Oval 12"/>
            <p:cNvSpPr/>
            <p:nvPr/>
          </p:nvSpPr>
          <p:spPr>
            <a:xfrm>
              <a:off x="3029606" y="3258217"/>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sp>
          <p:nvSpPr>
            <p:cNvPr id="14" name="TextBox 13"/>
            <p:cNvSpPr txBox="1"/>
            <p:nvPr/>
          </p:nvSpPr>
          <p:spPr>
            <a:xfrm>
              <a:off x="3050629" y="3461692"/>
              <a:ext cx="700251" cy="318252"/>
            </a:xfrm>
            <a:prstGeom prst="rect">
              <a:avLst/>
            </a:prstGeom>
            <a:noFill/>
          </p:spPr>
          <p:txBody>
            <a:bodyPr wrap="square" rtlCol="0">
              <a:spAutoFit/>
            </a:bodyPr>
            <a:lstStyle/>
            <a:p>
              <a:pPr algn="ctr"/>
              <a:r>
                <a:rPr lang="en-US" sz="1400" dirty="0" smtClean="0">
                  <a:solidFill>
                    <a:schemeClr val="tx1"/>
                  </a:solidFill>
                </a:rPr>
                <a:t>LSTM</a:t>
              </a:r>
              <a:endParaRPr lang="en-US" sz="1400" dirty="0">
                <a:solidFill>
                  <a:schemeClr val="tx1"/>
                </a:solidFill>
              </a:endParaRPr>
            </a:p>
          </p:txBody>
        </p:sp>
        <p:sp>
          <p:nvSpPr>
            <p:cNvPr id="15" name="Oval 14"/>
            <p:cNvSpPr/>
            <p:nvPr/>
          </p:nvSpPr>
          <p:spPr>
            <a:xfrm>
              <a:off x="4755931" y="740979"/>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cxnSp>
          <p:nvCxnSpPr>
            <p:cNvPr id="16" name="Straight Connector 15"/>
            <p:cNvCxnSpPr>
              <a:stCxn id="15" idx="0"/>
              <a:endCxn id="15" idx="4"/>
            </p:cNvCxnSpPr>
            <p:nvPr/>
          </p:nvCxnSpPr>
          <p:spPr>
            <a:xfrm>
              <a:off x="5118538" y="740979"/>
              <a:ext cx="0" cy="72521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5051536" y="972781"/>
              <a:ext cx="437492" cy="254601"/>
            </a:xfrm>
            <a:prstGeom prst="rect">
              <a:avLst/>
            </a:prstGeom>
            <a:noFill/>
          </p:spPr>
          <p:txBody>
            <a:bodyPr wrap="square" rtlCol="0">
              <a:spAutoFit/>
            </a:bodyPr>
            <a:lstStyle/>
            <a:p>
              <a:pPr algn="ctr"/>
              <a:r>
                <a:rPr lang="en-US" sz="1000" dirty="0" err="1" smtClean="0">
                  <a:solidFill>
                    <a:schemeClr val="tx1"/>
                  </a:solidFill>
                </a:rPr>
                <a:t>relu</a:t>
              </a:r>
              <a:endParaRPr lang="en-US" sz="1000" dirty="0">
                <a:solidFill>
                  <a:schemeClr val="tx1"/>
                </a:solidFill>
              </a:endParaRPr>
            </a:p>
          </p:txBody>
        </p:sp>
        <p:sp>
          <p:nvSpPr>
            <p:cNvPr id="18" name="Oval 17"/>
            <p:cNvSpPr/>
            <p:nvPr/>
          </p:nvSpPr>
          <p:spPr>
            <a:xfrm>
              <a:off x="4755931" y="1587066"/>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cxnSp>
          <p:nvCxnSpPr>
            <p:cNvPr id="19" name="Straight Connector 18"/>
            <p:cNvCxnSpPr>
              <a:stCxn id="18" idx="0"/>
              <a:endCxn id="18" idx="4"/>
            </p:cNvCxnSpPr>
            <p:nvPr/>
          </p:nvCxnSpPr>
          <p:spPr>
            <a:xfrm>
              <a:off x="5118538" y="1587066"/>
              <a:ext cx="0" cy="72521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4988471" y="1818867"/>
              <a:ext cx="522893" cy="254601"/>
            </a:xfrm>
            <a:prstGeom prst="rect">
              <a:avLst/>
            </a:prstGeom>
            <a:noFill/>
          </p:spPr>
          <p:txBody>
            <a:bodyPr wrap="square" rtlCol="0">
              <a:spAutoFit/>
            </a:bodyPr>
            <a:lstStyle/>
            <a:p>
              <a:pPr algn="ctr"/>
              <a:r>
                <a:rPr lang="en-US" sz="1000" dirty="0" err="1" smtClean="0">
                  <a:solidFill>
                    <a:schemeClr val="tx1"/>
                  </a:solidFill>
                </a:rPr>
                <a:t>relu</a:t>
              </a:r>
              <a:endParaRPr lang="en-US" sz="1000" dirty="0">
                <a:solidFill>
                  <a:schemeClr val="tx1"/>
                </a:solidFill>
              </a:endParaRPr>
            </a:p>
          </p:txBody>
        </p:sp>
        <p:sp>
          <p:nvSpPr>
            <p:cNvPr id="21" name="Oval 20"/>
            <p:cNvSpPr/>
            <p:nvPr/>
          </p:nvSpPr>
          <p:spPr>
            <a:xfrm>
              <a:off x="4755931" y="2414757"/>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cxnSp>
          <p:nvCxnSpPr>
            <p:cNvPr id="22" name="Straight Connector 21"/>
            <p:cNvCxnSpPr>
              <a:stCxn id="21" idx="0"/>
              <a:endCxn id="21" idx="4"/>
            </p:cNvCxnSpPr>
            <p:nvPr/>
          </p:nvCxnSpPr>
          <p:spPr>
            <a:xfrm>
              <a:off x="5118538" y="2414757"/>
              <a:ext cx="0" cy="72521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TextBox 22"/>
            <p:cNvSpPr txBox="1"/>
            <p:nvPr/>
          </p:nvSpPr>
          <p:spPr>
            <a:xfrm>
              <a:off x="4988473" y="2646559"/>
              <a:ext cx="522892" cy="254601"/>
            </a:xfrm>
            <a:prstGeom prst="rect">
              <a:avLst/>
            </a:prstGeom>
            <a:noFill/>
          </p:spPr>
          <p:txBody>
            <a:bodyPr wrap="square" rtlCol="0">
              <a:spAutoFit/>
            </a:bodyPr>
            <a:lstStyle/>
            <a:p>
              <a:pPr algn="ctr"/>
              <a:r>
                <a:rPr lang="en-US" sz="1000" dirty="0" err="1" smtClean="0">
                  <a:solidFill>
                    <a:schemeClr val="tx1"/>
                  </a:solidFill>
                </a:rPr>
                <a:t>relu</a:t>
              </a:r>
              <a:endParaRPr lang="en-US" sz="1000" dirty="0">
                <a:solidFill>
                  <a:schemeClr val="tx1"/>
                </a:solidFill>
              </a:endParaRPr>
            </a:p>
          </p:txBody>
        </p:sp>
        <p:sp>
          <p:nvSpPr>
            <p:cNvPr id="24" name="Oval 23"/>
            <p:cNvSpPr/>
            <p:nvPr/>
          </p:nvSpPr>
          <p:spPr>
            <a:xfrm>
              <a:off x="4755931" y="3258217"/>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cxnSp>
          <p:nvCxnSpPr>
            <p:cNvPr id="25" name="Straight Connector 24"/>
            <p:cNvCxnSpPr>
              <a:stCxn id="24" idx="0"/>
              <a:endCxn id="24" idx="4"/>
            </p:cNvCxnSpPr>
            <p:nvPr/>
          </p:nvCxnSpPr>
          <p:spPr>
            <a:xfrm>
              <a:off x="5118538" y="3258217"/>
              <a:ext cx="0" cy="72521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4988471" y="3490582"/>
              <a:ext cx="584639" cy="254601"/>
            </a:xfrm>
            <a:prstGeom prst="rect">
              <a:avLst/>
            </a:prstGeom>
            <a:noFill/>
          </p:spPr>
          <p:txBody>
            <a:bodyPr wrap="square" rtlCol="0">
              <a:spAutoFit/>
            </a:bodyPr>
            <a:lstStyle/>
            <a:p>
              <a:pPr algn="ctr"/>
              <a:r>
                <a:rPr lang="en-US" sz="1000" dirty="0" err="1" smtClean="0">
                  <a:solidFill>
                    <a:schemeClr val="tx1"/>
                  </a:solidFill>
                </a:rPr>
                <a:t>relu</a:t>
              </a:r>
              <a:endParaRPr lang="en-US" sz="1000" dirty="0">
                <a:solidFill>
                  <a:schemeClr val="tx1"/>
                </a:solidFill>
              </a:endParaRPr>
            </a:p>
          </p:txBody>
        </p:sp>
        <p:sp>
          <p:nvSpPr>
            <p:cNvPr id="27" name="Oval 26"/>
            <p:cNvSpPr/>
            <p:nvPr/>
          </p:nvSpPr>
          <p:spPr>
            <a:xfrm>
              <a:off x="6153169" y="1949673"/>
              <a:ext cx="725214" cy="725214"/>
            </a:xfrm>
            <a:prstGeom prst="ellipse">
              <a:avLst/>
            </a:prstGeom>
            <a:no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solidFill>
                  <a:schemeClr val="tx1"/>
                </a:solidFill>
              </a:endParaRPr>
            </a:p>
          </p:txBody>
        </p:sp>
        <p:cxnSp>
          <p:nvCxnSpPr>
            <p:cNvPr id="28" name="Straight Connector 27"/>
            <p:cNvCxnSpPr>
              <a:stCxn id="27" idx="0"/>
              <a:endCxn id="27" idx="4"/>
            </p:cNvCxnSpPr>
            <p:nvPr/>
          </p:nvCxnSpPr>
          <p:spPr>
            <a:xfrm>
              <a:off x="6515776" y="1949673"/>
              <a:ext cx="0" cy="725214"/>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385710" y="2181475"/>
              <a:ext cx="578068" cy="254601"/>
            </a:xfrm>
            <a:prstGeom prst="rect">
              <a:avLst/>
            </a:prstGeom>
            <a:noFill/>
          </p:spPr>
          <p:txBody>
            <a:bodyPr wrap="square" rtlCol="0">
              <a:spAutoFit/>
            </a:bodyPr>
            <a:lstStyle/>
            <a:p>
              <a:pPr algn="ctr"/>
              <a:r>
                <a:rPr lang="en-US" sz="1000" dirty="0" err="1" smtClean="0">
                  <a:solidFill>
                    <a:schemeClr val="tx1"/>
                  </a:solidFill>
                </a:rPr>
                <a:t>tanh</a:t>
              </a:r>
              <a:endParaRPr lang="en-US" sz="1000" dirty="0">
                <a:solidFill>
                  <a:schemeClr val="tx1"/>
                </a:solidFill>
              </a:endParaRPr>
            </a:p>
          </p:txBody>
        </p:sp>
        <p:cxnSp>
          <p:nvCxnSpPr>
            <p:cNvPr id="30" name="Straight Arrow Connector 29"/>
            <p:cNvCxnSpPr>
              <a:stCxn id="7" idx="6"/>
              <a:endCxn id="15" idx="2"/>
            </p:cNvCxnSpPr>
            <p:nvPr/>
          </p:nvCxnSpPr>
          <p:spPr>
            <a:xfrm>
              <a:off x="3720662" y="1103586"/>
              <a:ext cx="1035269" cy="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a:stCxn id="7" idx="6"/>
              <a:endCxn id="18" idx="2"/>
            </p:cNvCxnSpPr>
            <p:nvPr/>
          </p:nvCxnSpPr>
          <p:spPr>
            <a:xfrm>
              <a:off x="3720662" y="1103586"/>
              <a:ext cx="1035269" cy="846087"/>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a:stCxn id="7" idx="6"/>
              <a:endCxn id="21" idx="2"/>
            </p:cNvCxnSpPr>
            <p:nvPr/>
          </p:nvCxnSpPr>
          <p:spPr>
            <a:xfrm>
              <a:off x="3720662" y="1103586"/>
              <a:ext cx="1035269" cy="1673778"/>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7" idx="6"/>
              <a:endCxn id="24" idx="2"/>
            </p:cNvCxnSpPr>
            <p:nvPr/>
          </p:nvCxnSpPr>
          <p:spPr>
            <a:xfrm>
              <a:off x="3720662" y="1103586"/>
              <a:ext cx="1035269" cy="2517238"/>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stCxn id="9" idx="6"/>
              <a:endCxn id="15" idx="2"/>
            </p:cNvCxnSpPr>
            <p:nvPr/>
          </p:nvCxnSpPr>
          <p:spPr>
            <a:xfrm flipV="1">
              <a:off x="3731174" y="1103586"/>
              <a:ext cx="1024757" cy="846087"/>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a:stCxn id="9" idx="6"/>
              <a:endCxn id="18" idx="2"/>
            </p:cNvCxnSpPr>
            <p:nvPr/>
          </p:nvCxnSpPr>
          <p:spPr>
            <a:xfrm>
              <a:off x="3731174" y="1949673"/>
              <a:ext cx="1024757" cy="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9" idx="6"/>
              <a:endCxn id="21" idx="2"/>
            </p:cNvCxnSpPr>
            <p:nvPr/>
          </p:nvCxnSpPr>
          <p:spPr>
            <a:xfrm>
              <a:off x="3731174" y="1949673"/>
              <a:ext cx="1024757" cy="82769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a:stCxn id="9" idx="6"/>
              <a:endCxn id="24" idx="2"/>
            </p:cNvCxnSpPr>
            <p:nvPr/>
          </p:nvCxnSpPr>
          <p:spPr>
            <a:xfrm>
              <a:off x="3731174" y="1949673"/>
              <a:ext cx="1024757" cy="167115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a:stCxn id="11" idx="6"/>
              <a:endCxn id="15" idx="2"/>
            </p:cNvCxnSpPr>
            <p:nvPr/>
          </p:nvCxnSpPr>
          <p:spPr>
            <a:xfrm flipV="1">
              <a:off x="3746936" y="1103586"/>
              <a:ext cx="1008995" cy="1673778"/>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a:stCxn id="11" idx="6"/>
              <a:endCxn id="18" idx="2"/>
            </p:cNvCxnSpPr>
            <p:nvPr/>
          </p:nvCxnSpPr>
          <p:spPr>
            <a:xfrm flipV="1">
              <a:off x="3746936" y="1949673"/>
              <a:ext cx="1008995" cy="82769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a:stCxn id="11" idx="6"/>
              <a:endCxn id="21" idx="2"/>
            </p:cNvCxnSpPr>
            <p:nvPr/>
          </p:nvCxnSpPr>
          <p:spPr>
            <a:xfrm>
              <a:off x="3746936" y="2777364"/>
              <a:ext cx="1008995" cy="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a:stCxn id="11" idx="6"/>
              <a:endCxn id="24" idx="2"/>
            </p:cNvCxnSpPr>
            <p:nvPr/>
          </p:nvCxnSpPr>
          <p:spPr>
            <a:xfrm>
              <a:off x="3746936" y="2777364"/>
              <a:ext cx="1008995" cy="843460"/>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stCxn id="14" idx="3"/>
              <a:endCxn id="15" idx="2"/>
            </p:cNvCxnSpPr>
            <p:nvPr/>
          </p:nvCxnSpPr>
          <p:spPr>
            <a:xfrm flipV="1">
              <a:off x="3750880" y="1103586"/>
              <a:ext cx="1005051" cy="2517232"/>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a:stCxn id="13" idx="6"/>
              <a:endCxn id="18" idx="2"/>
            </p:cNvCxnSpPr>
            <p:nvPr/>
          </p:nvCxnSpPr>
          <p:spPr>
            <a:xfrm flipV="1">
              <a:off x="3754820" y="1949673"/>
              <a:ext cx="1001111" cy="167115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a:stCxn id="14" idx="3"/>
              <a:endCxn id="21" idx="2"/>
            </p:cNvCxnSpPr>
            <p:nvPr/>
          </p:nvCxnSpPr>
          <p:spPr>
            <a:xfrm flipV="1">
              <a:off x="3750880" y="2777364"/>
              <a:ext cx="1005051" cy="843454"/>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a:stCxn id="14" idx="3"/>
              <a:endCxn id="24" idx="2"/>
            </p:cNvCxnSpPr>
            <p:nvPr/>
          </p:nvCxnSpPr>
          <p:spPr>
            <a:xfrm>
              <a:off x="3750880" y="3620818"/>
              <a:ext cx="1005051" cy="6"/>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15" idx="6"/>
              <a:endCxn id="27" idx="2"/>
            </p:cNvCxnSpPr>
            <p:nvPr/>
          </p:nvCxnSpPr>
          <p:spPr>
            <a:xfrm>
              <a:off x="5481145" y="1103586"/>
              <a:ext cx="672024" cy="1208694"/>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a:stCxn id="18" idx="6"/>
              <a:endCxn id="27" idx="2"/>
            </p:cNvCxnSpPr>
            <p:nvPr/>
          </p:nvCxnSpPr>
          <p:spPr>
            <a:xfrm>
              <a:off x="5481145" y="1949673"/>
              <a:ext cx="672024" cy="362607"/>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a:stCxn id="21" idx="6"/>
              <a:endCxn id="27" idx="2"/>
            </p:cNvCxnSpPr>
            <p:nvPr/>
          </p:nvCxnSpPr>
          <p:spPr>
            <a:xfrm flipV="1">
              <a:off x="5481145" y="2312281"/>
              <a:ext cx="672024" cy="465083"/>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a:stCxn id="24" idx="6"/>
              <a:endCxn id="27" idx="2"/>
            </p:cNvCxnSpPr>
            <p:nvPr/>
          </p:nvCxnSpPr>
          <p:spPr>
            <a:xfrm flipV="1">
              <a:off x="5481145" y="2312281"/>
              <a:ext cx="672024" cy="1308544"/>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a:stCxn id="27" idx="6"/>
            </p:cNvCxnSpPr>
            <p:nvPr/>
          </p:nvCxnSpPr>
          <p:spPr>
            <a:xfrm flipV="1">
              <a:off x="6878383" y="2312280"/>
              <a:ext cx="298977" cy="1"/>
            </a:xfrm>
            <a:prstGeom prst="straightConnector1">
              <a:avLst/>
            </a:prstGeom>
            <a:ln>
              <a:solidFill>
                <a:schemeClr val="accent5"/>
              </a:solidFill>
              <a:tailEnd type="triangle"/>
            </a:ln>
          </p:spPr>
          <p:style>
            <a:lnRef idx="1">
              <a:schemeClr val="accent1"/>
            </a:lnRef>
            <a:fillRef idx="0">
              <a:schemeClr val="accent1"/>
            </a:fillRef>
            <a:effectRef idx="0">
              <a:schemeClr val="accent1"/>
            </a:effectRef>
            <a:fontRef idx="minor">
              <a:schemeClr val="tx1"/>
            </a:fontRef>
          </p:style>
        </p:cxnSp>
      </p:grpSp>
      <p:graphicFrame>
        <p:nvGraphicFramePr>
          <p:cNvPr id="58" name="Table 57"/>
          <p:cNvGraphicFramePr>
            <a:graphicFrameLocks noGrp="1"/>
          </p:cNvGraphicFramePr>
          <p:nvPr>
            <p:extLst>
              <p:ext uri="{D42A27DB-BD31-4B8C-83A1-F6EECF244321}">
                <p14:modId xmlns:p14="http://schemas.microsoft.com/office/powerpoint/2010/main" val="768966522"/>
              </p:ext>
            </p:extLst>
          </p:nvPr>
        </p:nvGraphicFramePr>
        <p:xfrm>
          <a:off x="4712177" y="1851540"/>
          <a:ext cx="3630795" cy="3135735"/>
        </p:xfrm>
        <a:graphic>
          <a:graphicData uri="http://schemas.openxmlformats.org/drawingml/2006/table">
            <a:tbl>
              <a:tblPr>
                <a:tableStyleId>{5C22544A-7EE6-4342-B048-85BDC9FD1C3A}</a:tableStyleId>
              </a:tblPr>
              <a:tblGrid>
                <a:gridCol w="1764146">
                  <a:extLst>
                    <a:ext uri="{9D8B030D-6E8A-4147-A177-3AD203B41FA5}">
                      <a16:colId xmlns:a16="http://schemas.microsoft.com/office/drawing/2014/main" val="2001087064"/>
                    </a:ext>
                  </a:extLst>
                </a:gridCol>
                <a:gridCol w="1866649">
                  <a:extLst>
                    <a:ext uri="{9D8B030D-6E8A-4147-A177-3AD203B41FA5}">
                      <a16:colId xmlns:a16="http://schemas.microsoft.com/office/drawing/2014/main" val="888634665"/>
                    </a:ext>
                  </a:extLst>
                </a:gridCol>
              </a:tblGrid>
              <a:tr h="336949">
                <a:tc>
                  <a:txBody>
                    <a:bodyPr/>
                    <a:lstStyle/>
                    <a:p>
                      <a:pPr marL="0" marR="0" algn="ctr">
                        <a:spcBef>
                          <a:spcPts val="0"/>
                        </a:spcBef>
                        <a:spcAft>
                          <a:spcPts val="0"/>
                        </a:spcAft>
                      </a:pPr>
                      <a:r>
                        <a:rPr lang="en-US" sz="1000" b="1" dirty="0">
                          <a:effectLst/>
                        </a:rPr>
                        <a:t>Architecture Details &amp; Hyper-parameters</a:t>
                      </a:r>
                      <a:endParaRPr lang="en-US" sz="1100" b="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tc>
                  <a:txBody>
                    <a:bodyPr/>
                    <a:lstStyle/>
                    <a:p>
                      <a:pPr marL="0" marR="0" algn="ctr">
                        <a:spcBef>
                          <a:spcPts val="0"/>
                        </a:spcBef>
                        <a:spcAft>
                          <a:spcPts val="0"/>
                        </a:spcAft>
                      </a:pPr>
                      <a:r>
                        <a:rPr lang="en-US" sz="1000" b="1" dirty="0">
                          <a:effectLst/>
                        </a:rPr>
                        <a:t>Value</a:t>
                      </a:r>
                      <a:endParaRPr lang="en-US" sz="900" b="1" i="1"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60000"/>
                        <a:lumOff val="40000"/>
                      </a:schemeClr>
                    </a:solidFill>
                  </a:tcPr>
                </a:tc>
                <a:extLst>
                  <a:ext uri="{0D108BD9-81ED-4DB2-BD59-A6C34878D82A}">
                    <a16:rowId xmlns:a16="http://schemas.microsoft.com/office/drawing/2014/main" val="3274211087"/>
                  </a:ext>
                </a:extLst>
              </a:tr>
              <a:tr h="254818">
                <a:tc>
                  <a:txBody>
                    <a:bodyPr/>
                    <a:lstStyle/>
                    <a:p>
                      <a:pPr marL="0" marR="0" algn="ctr">
                        <a:spcBef>
                          <a:spcPts val="0"/>
                        </a:spcBef>
                        <a:spcAft>
                          <a:spcPts val="0"/>
                        </a:spcAft>
                      </a:pPr>
                      <a:r>
                        <a:rPr lang="en-US" sz="1000" dirty="0">
                          <a:effectLst/>
                        </a:rPr>
                        <a:t>Hidden Layers</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1</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76010568"/>
                  </a:ext>
                </a:extLst>
              </a:tr>
              <a:tr h="254818">
                <a:tc>
                  <a:txBody>
                    <a:bodyPr/>
                    <a:lstStyle/>
                    <a:p>
                      <a:pPr marL="0" marR="0" algn="ctr">
                        <a:spcBef>
                          <a:spcPts val="0"/>
                        </a:spcBef>
                        <a:spcAft>
                          <a:spcPts val="0"/>
                        </a:spcAft>
                      </a:pPr>
                      <a:r>
                        <a:rPr lang="en-US" sz="1000" dirty="0">
                          <a:effectLst/>
                        </a:rPr>
                        <a:t>Nodes</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00">
                          <a:effectLst/>
                        </a:rPr>
                        <a:t>4</a:t>
                      </a:r>
                      <a:endParaRPr lang="en-US" sz="11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758477108"/>
                  </a:ext>
                </a:extLst>
              </a:tr>
              <a:tr h="505424">
                <a:tc>
                  <a:txBody>
                    <a:bodyPr/>
                    <a:lstStyle/>
                    <a:p>
                      <a:pPr marL="0" marR="0" algn="ctr">
                        <a:spcBef>
                          <a:spcPts val="0"/>
                        </a:spcBef>
                        <a:spcAft>
                          <a:spcPts val="0"/>
                        </a:spcAft>
                      </a:pPr>
                      <a:r>
                        <a:rPr lang="en-US" sz="1000" dirty="0">
                          <a:effectLst/>
                        </a:rPr>
                        <a:t>Activation Function</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ReLU for hidden layers, Tanh for output layer</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860803954"/>
                  </a:ext>
                </a:extLst>
              </a:tr>
              <a:tr h="254818">
                <a:tc>
                  <a:txBody>
                    <a:bodyPr/>
                    <a:lstStyle/>
                    <a:p>
                      <a:pPr marL="0" marR="0" algn="ctr">
                        <a:spcBef>
                          <a:spcPts val="0"/>
                        </a:spcBef>
                        <a:spcAft>
                          <a:spcPts val="0"/>
                        </a:spcAft>
                      </a:pPr>
                      <a:r>
                        <a:rPr lang="en-US" sz="1000" dirty="0">
                          <a:effectLst/>
                        </a:rPr>
                        <a:t>Dropout Layer</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0.05</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552686159"/>
                  </a:ext>
                </a:extLst>
              </a:tr>
              <a:tr h="254818">
                <a:tc>
                  <a:txBody>
                    <a:bodyPr/>
                    <a:lstStyle/>
                    <a:p>
                      <a:pPr marL="0" marR="0" algn="ctr">
                        <a:spcBef>
                          <a:spcPts val="0"/>
                        </a:spcBef>
                        <a:spcAft>
                          <a:spcPts val="0"/>
                        </a:spcAft>
                      </a:pPr>
                      <a:r>
                        <a:rPr lang="en-US" sz="1000" dirty="0">
                          <a:effectLst/>
                        </a:rPr>
                        <a:t>L2 Regularization</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0.02</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125203378"/>
                  </a:ext>
                </a:extLst>
              </a:tr>
              <a:tr h="254818">
                <a:tc>
                  <a:txBody>
                    <a:bodyPr/>
                    <a:lstStyle/>
                    <a:p>
                      <a:pPr marL="0" marR="0" algn="ctr">
                        <a:spcBef>
                          <a:spcPts val="0"/>
                        </a:spcBef>
                        <a:spcAft>
                          <a:spcPts val="0"/>
                        </a:spcAft>
                      </a:pPr>
                      <a:r>
                        <a:rPr lang="en-US" sz="1000" dirty="0">
                          <a:effectLst/>
                        </a:rPr>
                        <a:t>Epochs</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00">
                          <a:effectLst/>
                        </a:rPr>
                        <a:t>300</a:t>
                      </a:r>
                      <a:endParaRPr lang="en-US" sz="11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87853244"/>
                  </a:ext>
                </a:extLst>
              </a:tr>
              <a:tr h="254818">
                <a:tc>
                  <a:txBody>
                    <a:bodyPr/>
                    <a:lstStyle/>
                    <a:p>
                      <a:pPr marL="0" marR="0" algn="ctr">
                        <a:spcBef>
                          <a:spcPts val="0"/>
                        </a:spcBef>
                        <a:spcAft>
                          <a:spcPts val="0"/>
                        </a:spcAft>
                      </a:pPr>
                      <a:r>
                        <a:rPr lang="en-US" sz="1000" dirty="0">
                          <a:effectLst/>
                        </a:rPr>
                        <a:t>Batch Size</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32</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632479144"/>
                  </a:ext>
                </a:extLst>
              </a:tr>
              <a:tr h="254818">
                <a:tc>
                  <a:txBody>
                    <a:bodyPr/>
                    <a:lstStyle/>
                    <a:p>
                      <a:pPr marL="0" marR="0" algn="ctr">
                        <a:spcBef>
                          <a:spcPts val="0"/>
                        </a:spcBef>
                        <a:spcAft>
                          <a:spcPts val="0"/>
                        </a:spcAft>
                      </a:pPr>
                      <a:r>
                        <a:rPr lang="en-US" sz="1000" dirty="0">
                          <a:effectLst/>
                        </a:rPr>
                        <a:t>Learning Rate</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lnSpc>
                          <a:spcPct val="150000"/>
                        </a:lnSpc>
                        <a:spcBef>
                          <a:spcPts val="0"/>
                        </a:spcBef>
                        <a:spcAft>
                          <a:spcPts val="0"/>
                        </a:spcAft>
                      </a:pPr>
                      <a:r>
                        <a:rPr lang="en-US" sz="1000">
                          <a:effectLst/>
                        </a:rPr>
                        <a:t>0.00075</a:t>
                      </a:r>
                      <a:endParaRPr lang="en-US" sz="11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918498062"/>
                  </a:ext>
                </a:extLst>
              </a:tr>
              <a:tr h="254818">
                <a:tc>
                  <a:txBody>
                    <a:bodyPr/>
                    <a:lstStyle/>
                    <a:p>
                      <a:pPr marL="0" marR="0" algn="ctr">
                        <a:spcBef>
                          <a:spcPts val="0"/>
                        </a:spcBef>
                        <a:spcAft>
                          <a:spcPts val="0"/>
                        </a:spcAft>
                      </a:pPr>
                      <a:r>
                        <a:rPr lang="en-US" sz="1000" dirty="0">
                          <a:effectLst/>
                        </a:rPr>
                        <a:t>Optimizer</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a:effectLst/>
                        </a:rPr>
                        <a:t>Adam</a:t>
                      </a:r>
                      <a:endParaRPr lang="en-US" sz="100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4246911233"/>
                  </a:ext>
                </a:extLst>
              </a:tr>
              <a:tr h="254818">
                <a:tc>
                  <a:txBody>
                    <a:bodyPr/>
                    <a:lstStyle/>
                    <a:p>
                      <a:pPr marL="0" marR="0" algn="ctr">
                        <a:spcBef>
                          <a:spcPts val="0"/>
                        </a:spcBef>
                        <a:spcAft>
                          <a:spcPts val="0"/>
                        </a:spcAft>
                      </a:pPr>
                      <a:r>
                        <a:rPr lang="en-US" sz="1000" dirty="0">
                          <a:effectLst/>
                        </a:rPr>
                        <a:t>Loss Function</a:t>
                      </a:r>
                      <a:endParaRPr lang="en-US" sz="1000" dirty="0">
                        <a:effectLst/>
                        <a:latin typeface="Times New Roman" panose="02020603050405020304" pitchFamily="18" charset="0"/>
                        <a:ea typeface="SimSun" panose="02010600030101010101" pitchFamily="2" charset="-122"/>
                      </a:endParaRPr>
                    </a:p>
                  </a:txBody>
                  <a:tcPr marL="68580" marR="68580" marT="0" marB="0" anchor="ctr">
                    <a:solidFill>
                      <a:schemeClr val="accent1">
                        <a:lumMod val="20000"/>
                        <a:lumOff val="80000"/>
                      </a:schemeClr>
                    </a:solidFill>
                  </a:tcPr>
                </a:tc>
                <a:tc>
                  <a:txBody>
                    <a:bodyPr/>
                    <a:lstStyle/>
                    <a:p>
                      <a:pPr marL="0" marR="0" algn="ctr">
                        <a:spcBef>
                          <a:spcPts val="0"/>
                        </a:spcBef>
                        <a:spcAft>
                          <a:spcPts val="0"/>
                        </a:spcAft>
                      </a:pPr>
                      <a:r>
                        <a:rPr lang="en-US" sz="1000" dirty="0">
                          <a:effectLst/>
                        </a:rPr>
                        <a:t>MSE</a:t>
                      </a:r>
                      <a:endParaRPr lang="en-US" sz="1000"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4196267835"/>
                  </a:ext>
                </a:extLst>
              </a:tr>
            </a:tbl>
          </a:graphicData>
        </a:graphic>
      </p:graphicFrame>
    </p:spTree>
    <p:extLst>
      <p:ext uri="{BB962C8B-B14F-4D97-AF65-F5344CB8AC3E}">
        <p14:creationId xmlns:p14="http://schemas.microsoft.com/office/powerpoint/2010/main" val="26193731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600" dirty="0" smtClean="0"/>
              <a:t>Sentiment Score Extraction Performance</a:t>
            </a:r>
            <a:endParaRPr lang="en-US" sz="3600"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11917475"/>
              </p:ext>
            </p:extLst>
          </p:nvPr>
        </p:nvGraphicFramePr>
        <p:xfrm>
          <a:off x="1871831" y="2043951"/>
          <a:ext cx="5325035" cy="3044415"/>
        </p:xfrm>
        <a:graphic>
          <a:graphicData uri="http://schemas.openxmlformats.org/drawingml/2006/table">
            <a:tbl>
              <a:tblPr firstRow="1" firstCol="1" bandRow="1">
                <a:tableStyleId>{5C22544A-7EE6-4342-B048-85BDC9FD1C3A}</a:tableStyleId>
              </a:tblPr>
              <a:tblGrid>
                <a:gridCol w="1605806">
                  <a:extLst>
                    <a:ext uri="{9D8B030D-6E8A-4147-A177-3AD203B41FA5}">
                      <a16:colId xmlns:a16="http://schemas.microsoft.com/office/drawing/2014/main" val="2284691359"/>
                    </a:ext>
                  </a:extLst>
                </a:gridCol>
                <a:gridCol w="1869260">
                  <a:extLst>
                    <a:ext uri="{9D8B030D-6E8A-4147-A177-3AD203B41FA5}">
                      <a16:colId xmlns:a16="http://schemas.microsoft.com/office/drawing/2014/main" val="1764278110"/>
                    </a:ext>
                  </a:extLst>
                </a:gridCol>
                <a:gridCol w="1849969">
                  <a:extLst>
                    <a:ext uri="{9D8B030D-6E8A-4147-A177-3AD203B41FA5}">
                      <a16:colId xmlns:a16="http://schemas.microsoft.com/office/drawing/2014/main" val="3012263639"/>
                    </a:ext>
                  </a:extLst>
                </a:gridCol>
              </a:tblGrid>
              <a:tr h="512744">
                <a:tc rowSpan="2">
                  <a:txBody>
                    <a:bodyPr/>
                    <a:lstStyle/>
                    <a:p>
                      <a:pPr marL="0" marR="0" indent="0" algn="ctr">
                        <a:lnSpc>
                          <a:spcPct val="95000"/>
                        </a:lnSpc>
                        <a:spcBef>
                          <a:spcPts val="0"/>
                        </a:spcBef>
                        <a:spcAft>
                          <a:spcPts val="600"/>
                        </a:spcAft>
                        <a:tabLst>
                          <a:tab pos="182880" algn="l"/>
                        </a:tabLst>
                      </a:pPr>
                      <a:r>
                        <a:rPr lang="en-US" sz="1400" spc="-5" dirty="0">
                          <a:effectLst/>
                        </a:rPr>
                        <a:t>Model</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tc gridSpan="2">
                  <a:txBody>
                    <a:bodyPr/>
                    <a:lstStyle/>
                    <a:p>
                      <a:pPr marL="0" marR="0" indent="0" algn="ctr">
                        <a:lnSpc>
                          <a:spcPct val="95000"/>
                        </a:lnSpc>
                        <a:spcBef>
                          <a:spcPts val="0"/>
                        </a:spcBef>
                        <a:spcAft>
                          <a:spcPts val="600"/>
                        </a:spcAft>
                        <a:tabLst>
                          <a:tab pos="182880" algn="l"/>
                        </a:tabLst>
                      </a:pPr>
                      <a:r>
                        <a:rPr lang="en-US" sz="1400" spc="-5">
                          <a:effectLst/>
                        </a:rPr>
                        <a:t>Cosine Similarity</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hMerge="1">
                  <a:txBody>
                    <a:bodyPr/>
                    <a:lstStyle/>
                    <a:p>
                      <a:endParaRPr lang="en-US"/>
                    </a:p>
                  </a:txBody>
                  <a:tcPr/>
                </a:tc>
                <a:extLst>
                  <a:ext uri="{0D108BD9-81ED-4DB2-BD59-A6C34878D82A}">
                    <a16:rowId xmlns:a16="http://schemas.microsoft.com/office/drawing/2014/main" val="291771725"/>
                  </a:ext>
                </a:extLst>
              </a:tr>
              <a:tr h="480695">
                <a:tc vMerge="1">
                  <a:txBody>
                    <a:bodyPr/>
                    <a:lstStyle/>
                    <a:p>
                      <a:endParaRPr lang="en-US"/>
                    </a:p>
                  </a:txBody>
                  <a:tcPr/>
                </a:tc>
                <a:tc>
                  <a:txBody>
                    <a:bodyPr/>
                    <a:lstStyle/>
                    <a:p>
                      <a:pPr marL="0" marR="0" indent="0" algn="ctr">
                        <a:lnSpc>
                          <a:spcPct val="95000"/>
                        </a:lnSpc>
                        <a:spcBef>
                          <a:spcPts val="0"/>
                        </a:spcBef>
                        <a:spcAft>
                          <a:spcPts val="600"/>
                        </a:spcAft>
                        <a:tabLst>
                          <a:tab pos="182880" algn="l"/>
                        </a:tabLst>
                      </a:pPr>
                      <a:r>
                        <a:rPr lang="en-US" sz="1200" spc="-5">
                          <a:effectLst/>
                        </a:rPr>
                        <a:t>Average</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200" spc="-5">
                          <a:effectLst/>
                        </a:rPr>
                        <a:t>Standard Deviation</a:t>
                      </a:r>
                      <a:endParaRPr lang="en-US" sz="1800" spc="-5">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2033739584"/>
                  </a:ext>
                </a:extLst>
              </a:tr>
              <a:tr h="512744">
                <a:tc>
                  <a:txBody>
                    <a:bodyPr/>
                    <a:lstStyle/>
                    <a:p>
                      <a:pPr marL="0" marR="0" indent="0" algn="ctr">
                        <a:lnSpc>
                          <a:spcPct val="95000"/>
                        </a:lnSpc>
                        <a:spcBef>
                          <a:spcPts val="0"/>
                        </a:spcBef>
                        <a:spcAft>
                          <a:spcPts val="600"/>
                        </a:spcAft>
                        <a:tabLst>
                          <a:tab pos="182880" algn="l"/>
                        </a:tabLst>
                      </a:pPr>
                      <a:r>
                        <a:rPr lang="en-US" sz="1400" spc="-5" dirty="0">
                          <a:effectLst/>
                        </a:rPr>
                        <a:t>MLP FD</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0.534</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0.079</a:t>
                      </a:r>
                      <a:endParaRPr lang="en-US" sz="1800" spc="-5">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1708170103"/>
                  </a:ext>
                </a:extLst>
              </a:tr>
              <a:tr h="512744">
                <a:tc>
                  <a:txBody>
                    <a:bodyPr/>
                    <a:lstStyle/>
                    <a:p>
                      <a:pPr marL="0" marR="0" indent="0" algn="ctr">
                        <a:lnSpc>
                          <a:spcPct val="95000"/>
                        </a:lnSpc>
                        <a:spcBef>
                          <a:spcPts val="0"/>
                        </a:spcBef>
                        <a:spcAft>
                          <a:spcPts val="600"/>
                        </a:spcAft>
                        <a:tabLst>
                          <a:tab pos="182880" algn="l"/>
                        </a:tabLst>
                      </a:pPr>
                      <a:r>
                        <a:rPr lang="en-US" sz="1400" spc="-5" dirty="0">
                          <a:effectLst/>
                        </a:rPr>
                        <a:t>MLP SWE</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0.570</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0.085</a:t>
                      </a:r>
                      <a:endParaRPr lang="en-US" sz="1800" spc="-5">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3287376906"/>
                  </a:ext>
                </a:extLst>
              </a:tr>
              <a:tr h="512744">
                <a:tc>
                  <a:txBody>
                    <a:bodyPr/>
                    <a:lstStyle/>
                    <a:p>
                      <a:pPr marL="0" marR="0" indent="0" algn="ctr">
                        <a:lnSpc>
                          <a:spcPct val="95000"/>
                        </a:lnSpc>
                        <a:spcBef>
                          <a:spcPts val="0"/>
                        </a:spcBef>
                        <a:spcAft>
                          <a:spcPts val="600"/>
                        </a:spcAft>
                        <a:tabLst>
                          <a:tab pos="182880" algn="l"/>
                        </a:tabLst>
                      </a:pPr>
                      <a:r>
                        <a:rPr lang="en-US" sz="1400" spc="-5" dirty="0">
                          <a:effectLst/>
                        </a:rPr>
                        <a:t>CNN</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0.574</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0.064</a:t>
                      </a:r>
                      <a:endParaRPr lang="en-US" sz="1800" spc="-5">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80374867"/>
                  </a:ext>
                </a:extLst>
              </a:tr>
              <a:tr h="512744">
                <a:tc>
                  <a:txBody>
                    <a:bodyPr/>
                    <a:lstStyle/>
                    <a:p>
                      <a:pPr marL="0" marR="0" indent="0" algn="ctr">
                        <a:lnSpc>
                          <a:spcPct val="95000"/>
                        </a:lnSpc>
                        <a:spcBef>
                          <a:spcPts val="0"/>
                        </a:spcBef>
                        <a:spcAft>
                          <a:spcPts val="600"/>
                        </a:spcAft>
                        <a:tabLst>
                          <a:tab pos="182880" algn="l"/>
                        </a:tabLst>
                      </a:pPr>
                      <a:r>
                        <a:rPr lang="en-US" sz="1400" spc="-5" dirty="0">
                          <a:effectLst/>
                        </a:rPr>
                        <a:t>LSTM</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a:effectLst/>
                        </a:rPr>
                        <a:t>0.546</a:t>
                      </a:r>
                      <a:endParaRPr lang="en-US" sz="1800" spc="-5">
                        <a:effectLst/>
                        <a:latin typeface="Times New Roman" panose="02020603050405020304" pitchFamily="18" charset="0"/>
                        <a:ea typeface="SimSun" panose="02010600030101010101" pitchFamily="2" charset="-122"/>
                      </a:endParaRPr>
                    </a:p>
                  </a:txBody>
                  <a:tcPr marL="68580" marR="68580" marT="0" marB="0" anchor="ctr"/>
                </a:tc>
                <a:tc>
                  <a:txBody>
                    <a:bodyPr/>
                    <a:lstStyle/>
                    <a:p>
                      <a:pPr marL="0" marR="0" indent="0" algn="ctr">
                        <a:lnSpc>
                          <a:spcPct val="95000"/>
                        </a:lnSpc>
                        <a:spcBef>
                          <a:spcPts val="0"/>
                        </a:spcBef>
                        <a:spcAft>
                          <a:spcPts val="600"/>
                        </a:spcAft>
                        <a:tabLst>
                          <a:tab pos="182880" algn="l"/>
                        </a:tabLst>
                      </a:pPr>
                      <a:r>
                        <a:rPr lang="en-US" sz="1400" spc="-5" dirty="0">
                          <a:effectLst/>
                        </a:rPr>
                        <a:t>0.084</a:t>
                      </a:r>
                      <a:endParaRPr lang="en-US" sz="1800" spc="-5" dirty="0">
                        <a:effectLst/>
                        <a:latin typeface="Times New Roman" panose="02020603050405020304" pitchFamily="18" charset="0"/>
                        <a:ea typeface="SimSun" panose="02010600030101010101" pitchFamily="2" charset="-122"/>
                      </a:endParaRPr>
                    </a:p>
                  </a:txBody>
                  <a:tcPr marL="68580" marR="68580" marT="0" marB="0" anchor="ctr"/>
                </a:tc>
                <a:extLst>
                  <a:ext uri="{0D108BD9-81ED-4DB2-BD59-A6C34878D82A}">
                    <a16:rowId xmlns:a16="http://schemas.microsoft.com/office/drawing/2014/main" val="3906103476"/>
                  </a:ext>
                </a:extLst>
              </a:tr>
            </a:tbl>
          </a:graphicData>
        </a:graphic>
      </p:graphicFrame>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18</a:t>
            </a:fld>
            <a:endParaRPr lang="en-US"/>
          </a:p>
        </p:txBody>
      </p:sp>
    </p:spTree>
    <p:extLst>
      <p:ext uri="{BB962C8B-B14F-4D97-AF65-F5344CB8AC3E}">
        <p14:creationId xmlns:p14="http://schemas.microsoft.com/office/powerpoint/2010/main" val="1483280819"/>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19</a:t>
            </a:fld>
            <a:endParaRPr lang="en-US"/>
          </a:p>
        </p:txBody>
      </p:sp>
      <p:sp>
        <p:nvSpPr>
          <p:cNvPr id="6" name="Title 1"/>
          <p:cNvSpPr>
            <a:spLocks noGrp="1"/>
          </p:cNvSpPr>
          <p:nvPr>
            <p:ph type="title"/>
          </p:nvPr>
        </p:nvSpPr>
        <p:spPr>
          <a:xfrm>
            <a:off x="397742" y="907291"/>
            <a:ext cx="7886700" cy="783399"/>
          </a:xfrm>
        </p:spPr>
        <p:txBody>
          <a:bodyPr/>
          <a:lstStyle/>
          <a:p>
            <a:r>
              <a:rPr lang="en-US" dirty="0"/>
              <a:t>How? - </a:t>
            </a:r>
            <a:r>
              <a:rPr lang="en-US" dirty="0" smtClean="0"/>
              <a:t>Detailed</a:t>
            </a:r>
            <a:endParaRPr lang="en-US" dirty="0"/>
          </a:p>
        </p:txBody>
      </p:sp>
      <p:sp>
        <p:nvSpPr>
          <p:cNvPr id="8" name="Content Placeholder 2"/>
          <p:cNvSpPr>
            <a:spLocks noGrp="1"/>
          </p:cNvSpPr>
          <p:nvPr>
            <p:ph idx="1"/>
          </p:nvPr>
        </p:nvSpPr>
        <p:spPr>
          <a:xfrm>
            <a:off x="494169" y="1621607"/>
            <a:ext cx="8339859" cy="1003160"/>
          </a:xfrm>
        </p:spPr>
        <p:txBody>
          <a:bodyPr>
            <a:noAutofit/>
          </a:bodyPr>
          <a:lstStyle/>
          <a:p>
            <a:pPr>
              <a:lnSpc>
                <a:spcPct val="160000"/>
              </a:lnSpc>
            </a:pPr>
            <a:r>
              <a:rPr lang="en-US" sz="1600" dirty="0"/>
              <a:t>Twitter and </a:t>
            </a:r>
            <a:r>
              <a:rPr lang="en-US" sz="1600" dirty="0" err="1" smtClean="0"/>
              <a:t>StockTwits</a:t>
            </a:r>
            <a:r>
              <a:rPr lang="en-US" sz="1600" dirty="0" smtClean="0"/>
              <a:t> microblog text data, </a:t>
            </a:r>
            <a:r>
              <a:rPr lang="en-US" sz="1600" dirty="0"/>
              <a:t>annotated with sentiment score by financial </a:t>
            </a:r>
            <a:r>
              <a:rPr lang="en-US" sz="1600" dirty="0" smtClean="0"/>
              <a:t>experts</a:t>
            </a:r>
          </a:p>
          <a:p>
            <a:pPr>
              <a:lnSpc>
                <a:spcPct val="160000"/>
              </a:lnSpc>
            </a:pPr>
            <a:r>
              <a:rPr lang="en-US" sz="1600" dirty="0" smtClean="0"/>
              <a:t>Prepared </a:t>
            </a:r>
            <a:r>
              <a:rPr lang="en-US" sz="1600" dirty="0"/>
              <a:t>by SemEval-2017 </a:t>
            </a:r>
            <a:r>
              <a:rPr lang="en-US" sz="1600" dirty="0" smtClean="0"/>
              <a:t>challenge</a:t>
            </a:r>
          </a:p>
        </p:txBody>
      </p:sp>
      <p:grpSp>
        <p:nvGrpSpPr>
          <p:cNvPr id="9" name="Group 8"/>
          <p:cNvGrpSpPr/>
          <p:nvPr/>
        </p:nvGrpSpPr>
        <p:grpSpPr>
          <a:xfrm>
            <a:off x="727410" y="2872738"/>
            <a:ext cx="3936688" cy="2531415"/>
            <a:chOff x="355601" y="2751667"/>
            <a:chExt cx="4344181" cy="2266306"/>
          </a:xfrm>
          <a:solidFill>
            <a:schemeClr val="accent5">
              <a:lumMod val="20000"/>
              <a:lumOff val="80000"/>
            </a:schemeClr>
          </a:solidFill>
        </p:grpSpPr>
        <p:sp>
          <p:nvSpPr>
            <p:cNvPr id="10" name="Snip Single Corner Rectangle 9"/>
            <p:cNvSpPr/>
            <p:nvPr/>
          </p:nvSpPr>
          <p:spPr>
            <a:xfrm>
              <a:off x="355601" y="3616434"/>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Full Data</a:t>
              </a:r>
            </a:p>
            <a:p>
              <a:pPr algn="ctr"/>
              <a:r>
                <a:rPr lang="en-US" sz="1050" dirty="0" smtClean="0">
                  <a:solidFill>
                    <a:schemeClr val="tx1"/>
                  </a:solidFill>
                  <a:latin typeface="Crete Round" panose="020B0604020202020204" charset="0"/>
                </a:rPr>
                <a:t>(1454 rows)</a:t>
              </a:r>
              <a:endParaRPr lang="en-US" sz="1050" dirty="0">
                <a:solidFill>
                  <a:schemeClr val="tx1"/>
                </a:solidFill>
                <a:latin typeface="Crete Round" panose="020B0604020202020204" charset="0"/>
              </a:endParaRPr>
            </a:p>
          </p:txBody>
        </p:sp>
        <p:sp>
          <p:nvSpPr>
            <p:cNvPr id="11" name="Snip Single Corner Rectangle 10"/>
            <p:cNvSpPr/>
            <p:nvPr/>
          </p:nvSpPr>
          <p:spPr>
            <a:xfrm>
              <a:off x="2033592" y="2751667"/>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Data </a:t>
              </a:r>
              <a:r>
                <a:rPr lang="en-US" sz="1050" i="1" dirty="0" smtClean="0">
                  <a:solidFill>
                    <a:schemeClr val="tx1"/>
                  </a:solidFill>
                  <a:latin typeface="Crete Round" panose="020B0604020202020204" charset="0"/>
                </a:rPr>
                <a:t>Train 1</a:t>
              </a:r>
            </a:p>
            <a:p>
              <a:pPr algn="ctr"/>
              <a:r>
                <a:rPr lang="en-US" sz="1050" dirty="0" smtClean="0">
                  <a:solidFill>
                    <a:schemeClr val="tx1"/>
                  </a:solidFill>
                  <a:latin typeface="Crete Round" panose="020B0604020202020204" charset="0"/>
                </a:rPr>
                <a:t>(1162 rows)</a:t>
              </a:r>
              <a:endParaRPr lang="en-US" sz="1050" dirty="0">
                <a:solidFill>
                  <a:schemeClr val="tx1"/>
                </a:solidFill>
                <a:latin typeface="Crete Round" panose="020B0604020202020204" charset="0"/>
              </a:endParaRPr>
            </a:p>
          </p:txBody>
        </p:sp>
        <p:sp>
          <p:nvSpPr>
            <p:cNvPr id="12" name="Snip Single Corner Rectangle 11"/>
            <p:cNvSpPr/>
            <p:nvPr/>
          </p:nvSpPr>
          <p:spPr>
            <a:xfrm>
              <a:off x="2033592" y="3617043"/>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Data </a:t>
              </a:r>
              <a:r>
                <a:rPr lang="en-US" sz="1050" i="1" dirty="0" smtClean="0">
                  <a:solidFill>
                    <a:schemeClr val="tx1"/>
                  </a:solidFill>
                  <a:latin typeface="Crete Round" panose="020B0604020202020204" charset="0"/>
                </a:rPr>
                <a:t>Val 1</a:t>
              </a:r>
              <a:endParaRPr lang="en-US" sz="1050" dirty="0" smtClean="0">
                <a:solidFill>
                  <a:schemeClr val="tx1"/>
                </a:solidFill>
                <a:latin typeface="Crete Round" panose="020B0604020202020204" charset="0"/>
              </a:endParaRPr>
            </a:p>
            <a:p>
              <a:pPr algn="ctr"/>
              <a:r>
                <a:rPr lang="en-US" sz="1050" dirty="0" smtClean="0">
                  <a:solidFill>
                    <a:schemeClr val="tx1"/>
                  </a:solidFill>
                  <a:latin typeface="Crete Round" panose="020B0604020202020204" charset="0"/>
                </a:rPr>
                <a:t>(247 rows)</a:t>
              </a:r>
              <a:endParaRPr lang="en-US" sz="1050" dirty="0">
                <a:solidFill>
                  <a:schemeClr val="tx1"/>
                </a:solidFill>
                <a:latin typeface="Crete Round" panose="020B0604020202020204" charset="0"/>
              </a:endParaRPr>
            </a:p>
          </p:txBody>
        </p:sp>
        <p:cxnSp>
          <p:nvCxnSpPr>
            <p:cNvPr id="13" name="Straight Arrow Connector 12"/>
            <p:cNvCxnSpPr>
              <a:stCxn id="10" idx="0"/>
              <a:endCxn id="11" idx="2"/>
            </p:cNvCxnSpPr>
            <p:nvPr/>
          </p:nvCxnSpPr>
          <p:spPr>
            <a:xfrm flipV="1">
              <a:off x="1479402" y="3011440"/>
              <a:ext cx="554190" cy="864767"/>
            </a:xfrm>
            <a:prstGeom prst="straightConnector1">
              <a:avLst/>
            </a:prstGeom>
            <a:grpFill/>
            <a:ln>
              <a:tailEnd type="triangle"/>
            </a:ln>
          </p:spPr>
          <p:style>
            <a:lnRef idx="1">
              <a:schemeClr val="accent3"/>
            </a:lnRef>
            <a:fillRef idx="0">
              <a:schemeClr val="accent3"/>
            </a:fillRef>
            <a:effectRef idx="0">
              <a:schemeClr val="accent3"/>
            </a:effectRef>
            <a:fontRef idx="minor">
              <a:schemeClr val="tx1"/>
            </a:fontRef>
          </p:style>
        </p:cxnSp>
        <p:cxnSp>
          <p:nvCxnSpPr>
            <p:cNvPr id="14" name="Straight Arrow Connector 13"/>
            <p:cNvCxnSpPr>
              <a:stCxn id="10" idx="0"/>
              <a:endCxn id="12" idx="2"/>
            </p:cNvCxnSpPr>
            <p:nvPr/>
          </p:nvCxnSpPr>
          <p:spPr>
            <a:xfrm>
              <a:off x="1479402" y="3876207"/>
              <a:ext cx="554190" cy="609"/>
            </a:xfrm>
            <a:prstGeom prst="straightConnector1">
              <a:avLst/>
            </a:prstGeom>
            <a:grpFill/>
            <a:ln>
              <a:tailEnd type="triangle"/>
            </a:ln>
          </p:spPr>
          <p:style>
            <a:lnRef idx="1">
              <a:schemeClr val="accent3"/>
            </a:lnRef>
            <a:fillRef idx="0">
              <a:schemeClr val="accent3"/>
            </a:fillRef>
            <a:effectRef idx="0">
              <a:schemeClr val="accent3"/>
            </a:effectRef>
            <a:fontRef idx="minor">
              <a:schemeClr val="tx1"/>
            </a:fontRef>
          </p:style>
        </p:cxnSp>
        <p:sp>
          <p:nvSpPr>
            <p:cNvPr id="15" name="TextBox 14"/>
            <p:cNvSpPr txBox="1"/>
            <p:nvPr/>
          </p:nvSpPr>
          <p:spPr>
            <a:xfrm>
              <a:off x="1461652" y="3158660"/>
              <a:ext cx="429432" cy="202252"/>
            </a:xfrm>
            <a:prstGeom prst="rect">
              <a:avLst/>
            </a:prstGeom>
            <a:noFill/>
          </p:spPr>
          <p:txBody>
            <a:bodyPr wrap="none" rtlCol="0">
              <a:spAutoFit/>
            </a:bodyPr>
            <a:lstStyle/>
            <a:p>
              <a:r>
                <a:rPr lang="en-US" sz="1050" dirty="0" smtClean="0">
                  <a:latin typeface="Crete Round" panose="020B0604020202020204" charset="0"/>
                </a:rPr>
                <a:t>80%</a:t>
              </a:r>
              <a:endParaRPr lang="en-US" sz="1050" dirty="0">
                <a:latin typeface="Crete Round" panose="020B0604020202020204" charset="0"/>
              </a:endParaRPr>
            </a:p>
          </p:txBody>
        </p:sp>
        <p:sp>
          <p:nvSpPr>
            <p:cNvPr id="16" name="TextBox 15"/>
            <p:cNvSpPr txBox="1"/>
            <p:nvPr/>
          </p:nvSpPr>
          <p:spPr>
            <a:xfrm>
              <a:off x="1617162" y="3683062"/>
              <a:ext cx="429432" cy="202252"/>
            </a:xfrm>
            <a:prstGeom prst="rect">
              <a:avLst/>
            </a:prstGeom>
            <a:noFill/>
          </p:spPr>
          <p:txBody>
            <a:bodyPr wrap="none" rtlCol="0">
              <a:spAutoFit/>
            </a:bodyPr>
            <a:lstStyle/>
            <a:p>
              <a:r>
                <a:rPr lang="en-US" sz="1050" dirty="0" smtClean="0">
                  <a:latin typeface="Crete Round" panose="020B0604020202020204" charset="0"/>
                </a:rPr>
                <a:t>17%</a:t>
              </a:r>
              <a:endParaRPr lang="en-US" sz="1050" dirty="0">
                <a:latin typeface="Crete Round" panose="020B0604020202020204" charset="0"/>
              </a:endParaRPr>
            </a:p>
          </p:txBody>
        </p:sp>
        <p:sp>
          <p:nvSpPr>
            <p:cNvPr id="17" name="Snip Single Corner Rectangle 16"/>
            <p:cNvSpPr/>
            <p:nvPr/>
          </p:nvSpPr>
          <p:spPr>
            <a:xfrm>
              <a:off x="2051342" y="4498427"/>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Data </a:t>
              </a:r>
              <a:r>
                <a:rPr lang="en-US" sz="1050" i="1" dirty="0" smtClean="0">
                  <a:solidFill>
                    <a:schemeClr val="tx1"/>
                  </a:solidFill>
                  <a:latin typeface="Crete Round" panose="020B0604020202020204" charset="0"/>
                </a:rPr>
                <a:t>Test 1</a:t>
              </a:r>
              <a:endParaRPr lang="en-US" sz="1050" dirty="0" smtClean="0">
                <a:solidFill>
                  <a:schemeClr val="tx1"/>
                </a:solidFill>
                <a:latin typeface="Crete Round" panose="020B0604020202020204" charset="0"/>
              </a:endParaRPr>
            </a:p>
            <a:p>
              <a:pPr algn="ctr"/>
              <a:r>
                <a:rPr lang="en-US" sz="1050" dirty="0" smtClean="0">
                  <a:solidFill>
                    <a:schemeClr val="tx1"/>
                  </a:solidFill>
                  <a:latin typeface="Crete Round" panose="020B0604020202020204" charset="0"/>
                </a:rPr>
                <a:t>(45 rows)</a:t>
              </a:r>
              <a:endParaRPr lang="en-US" sz="1050" dirty="0">
                <a:solidFill>
                  <a:schemeClr val="tx1"/>
                </a:solidFill>
                <a:latin typeface="Crete Round" panose="020B0604020202020204" charset="0"/>
              </a:endParaRPr>
            </a:p>
          </p:txBody>
        </p:sp>
        <p:sp>
          <p:nvSpPr>
            <p:cNvPr id="18" name="TextBox 17"/>
            <p:cNvSpPr txBox="1"/>
            <p:nvPr/>
          </p:nvSpPr>
          <p:spPr>
            <a:xfrm>
              <a:off x="1479402" y="4326530"/>
              <a:ext cx="358414" cy="202252"/>
            </a:xfrm>
            <a:prstGeom prst="rect">
              <a:avLst/>
            </a:prstGeom>
            <a:noFill/>
          </p:spPr>
          <p:txBody>
            <a:bodyPr wrap="none" rtlCol="0">
              <a:spAutoFit/>
            </a:bodyPr>
            <a:lstStyle/>
            <a:p>
              <a:r>
                <a:rPr lang="en-US" sz="1050" dirty="0">
                  <a:latin typeface="Crete Round" panose="020B0604020202020204" charset="0"/>
                </a:rPr>
                <a:t>3</a:t>
              </a:r>
              <a:r>
                <a:rPr lang="en-US" sz="1050" dirty="0" smtClean="0">
                  <a:latin typeface="Crete Round" panose="020B0604020202020204" charset="0"/>
                </a:rPr>
                <a:t>%</a:t>
              </a:r>
              <a:endParaRPr lang="en-US" sz="1050" dirty="0">
                <a:latin typeface="Crete Round" panose="020B0604020202020204" charset="0"/>
              </a:endParaRPr>
            </a:p>
          </p:txBody>
        </p:sp>
        <p:cxnSp>
          <p:nvCxnSpPr>
            <p:cNvPr id="19" name="Straight Arrow Connector 18"/>
            <p:cNvCxnSpPr>
              <a:stCxn id="10" idx="0"/>
              <a:endCxn id="17" idx="2"/>
            </p:cNvCxnSpPr>
            <p:nvPr/>
          </p:nvCxnSpPr>
          <p:spPr>
            <a:xfrm>
              <a:off x="1479402" y="3876207"/>
              <a:ext cx="571940" cy="881993"/>
            </a:xfrm>
            <a:prstGeom prst="straightConnector1">
              <a:avLst/>
            </a:prstGeom>
            <a:grpFill/>
            <a:ln>
              <a:tailEnd type="triangle"/>
            </a:ln>
          </p:spPr>
          <p:style>
            <a:lnRef idx="1">
              <a:schemeClr val="accent3"/>
            </a:lnRef>
            <a:fillRef idx="0">
              <a:schemeClr val="accent3"/>
            </a:fillRef>
            <a:effectRef idx="0">
              <a:schemeClr val="accent3"/>
            </a:effectRef>
            <a:fontRef idx="minor">
              <a:schemeClr val="tx1"/>
            </a:fontRef>
          </p:style>
        </p:cxnSp>
        <p:sp>
          <p:nvSpPr>
            <p:cNvPr id="20" name="Snip Single Corner Rectangle 19"/>
            <p:cNvSpPr/>
            <p:nvPr/>
          </p:nvSpPr>
          <p:spPr>
            <a:xfrm>
              <a:off x="3575981" y="3616434"/>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Data </a:t>
              </a:r>
              <a:r>
                <a:rPr lang="en-US" sz="1050" i="1" dirty="0" smtClean="0">
                  <a:solidFill>
                    <a:schemeClr val="tx1"/>
                  </a:solidFill>
                  <a:latin typeface="Crete Round" panose="020B0604020202020204" charset="0"/>
                </a:rPr>
                <a:t>Train 2</a:t>
              </a:r>
              <a:endParaRPr lang="en-US" sz="1050" dirty="0" smtClean="0">
                <a:solidFill>
                  <a:schemeClr val="tx1"/>
                </a:solidFill>
                <a:latin typeface="Crete Round" panose="020B0604020202020204" charset="0"/>
              </a:endParaRPr>
            </a:p>
            <a:p>
              <a:pPr algn="ctr"/>
              <a:r>
                <a:rPr lang="en-US" sz="1050" dirty="0" smtClean="0">
                  <a:solidFill>
                    <a:schemeClr val="tx1"/>
                  </a:solidFill>
                  <a:latin typeface="Crete Round" panose="020B0604020202020204" charset="0"/>
                </a:rPr>
                <a:t>(247 rows)</a:t>
              </a:r>
              <a:endParaRPr lang="en-US" sz="1050" dirty="0">
                <a:solidFill>
                  <a:schemeClr val="tx1"/>
                </a:solidFill>
                <a:latin typeface="Crete Round" panose="020B0604020202020204" charset="0"/>
              </a:endParaRPr>
            </a:p>
          </p:txBody>
        </p:sp>
        <p:sp>
          <p:nvSpPr>
            <p:cNvPr id="21" name="Snip Single Corner Rectangle 20"/>
            <p:cNvSpPr/>
            <p:nvPr/>
          </p:nvSpPr>
          <p:spPr>
            <a:xfrm>
              <a:off x="3575981" y="4498427"/>
              <a:ext cx="1123801" cy="519546"/>
            </a:xfrm>
            <a:prstGeom prst="snip1Rect">
              <a:avLst/>
            </a:prstGeom>
            <a:grpFill/>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r>
                <a:rPr lang="en-US" sz="1050" dirty="0" smtClean="0">
                  <a:solidFill>
                    <a:schemeClr val="tx1"/>
                  </a:solidFill>
                  <a:latin typeface="Crete Round" panose="020B0604020202020204" charset="0"/>
                </a:rPr>
                <a:t>Data </a:t>
              </a:r>
              <a:r>
                <a:rPr lang="en-US" sz="1050" i="1" dirty="0" smtClean="0">
                  <a:solidFill>
                    <a:schemeClr val="tx1"/>
                  </a:solidFill>
                  <a:latin typeface="Crete Round" panose="020B0604020202020204" charset="0"/>
                </a:rPr>
                <a:t>Val 2</a:t>
              </a:r>
              <a:endParaRPr lang="en-US" sz="1050" dirty="0" smtClean="0">
                <a:solidFill>
                  <a:schemeClr val="tx1"/>
                </a:solidFill>
                <a:latin typeface="Crete Round" panose="020B0604020202020204" charset="0"/>
              </a:endParaRPr>
            </a:p>
            <a:p>
              <a:pPr algn="ctr"/>
              <a:r>
                <a:rPr lang="en-US" sz="1050" dirty="0" smtClean="0">
                  <a:solidFill>
                    <a:schemeClr val="tx1"/>
                  </a:solidFill>
                  <a:latin typeface="Crete Round" panose="020B0604020202020204" charset="0"/>
                </a:rPr>
                <a:t>(45 rows)</a:t>
              </a:r>
              <a:endParaRPr lang="en-US" sz="1050" dirty="0">
                <a:solidFill>
                  <a:schemeClr val="tx1"/>
                </a:solidFill>
                <a:latin typeface="Crete Round" panose="020B0604020202020204" charset="0"/>
              </a:endParaRPr>
            </a:p>
          </p:txBody>
        </p:sp>
        <p:cxnSp>
          <p:nvCxnSpPr>
            <p:cNvPr id="22" name="Straight Arrow Connector 21"/>
            <p:cNvCxnSpPr>
              <a:stCxn id="12" idx="0"/>
              <a:endCxn id="20" idx="2"/>
            </p:cNvCxnSpPr>
            <p:nvPr/>
          </p:nvCxnSpPr>
          <p:spPr>
            <a:xfrm flipV="1">
              <a:off x="3157393" y="3876207"/>
              <a:ext cx="418588" cy="609"/>
            </a:xfrm>
            <a:prstGeom prst="straightConnector1">
              <a:avLst/>
            </a:prstGeom>
            <a:grpFill/>
            <a:ln>
              <a:tailEnd type="triangle"/>
            </a:ln>
          </p:spPr>
          <p:style>
            <a:lnRef idx="1">
              <a:schemeClr val="accent3"/>
            </a:lnRef>
            <a:fillRef idx="0">
              <a:schemeClr val="accent3"/>
            </a:fillRef>
            <a:effectRef idx="0">
              <a:schemeClr val="accent3"/>
            </a:effectRef>
            <a:fontRef idx="minor">
              <a:schemeClr val="tx1"/>
            </a:fontRef>
          </p:style>
        </p:cxnSp>
        <p:cxnSp>
          <p:nvCxnSpPr>
            <p:cNvPr id="23" name="Straight Arrow Connector 22"/>
            <p:cNvCxnSpPr>
              <a:stCxn id="17" idx="0"/>
              <a:endCxn id="21" idx="2"/>
            </p:cNvCxnSpPr>
            <p:nvPr/>
          </p:nvCxnSpPr>
          <p:spPr>
            <a:xfrm>
              <a:off x="3175143" y="4758200"/>
              <a:ext cx="400838" cy="0"/>
            </a:xfrm>
            <a:prstGeom prst="straightConnector1">
              <a:avLst/>
            </a:prstGeom>
            <a:grpFill/>
            <a:ln>
              <a:tailEnd type="triangle"/>
            </a:ln>
          </p:spPr>
          <p:style>
            <a:lnRef idx="1">
              <a:schemeClr val="accent3"/>
            </a:lnRef>
            <a:fillRef idx="0">
              <a:schemeClr val="accent3"/>
            </a:fillRef>
            <a:effectRef idx="0">
              <a:schemeClr val="accent3"/>
            </a:effectRef>
            <a:fontRef idx="minor">
              <a:schemeClr val="tx1"/>
            </a:fontRef>
          </p:style>
        </p:cxnSp>
      </p:grpSp>
      <p:graphicFrame>
        <p:nvGraphicFramePr>
          <p:cNvPr id="24" name="Table 23"/>
          <p:cNvGraphicFramePr>
            <a:graphicFrameLocks noGrp="1"/>
          </p:cNvGraphicFramePr>
          <p:nvPr>
            <p:extLst>
              <p:ext uri="{D42A27DB-BD31-4B8C-83A1-F6EECF244321}">
                <p14:modId xmlns:p14="http://schemas.microsoft.com/office/powerpoint/2010/main" val="1618792646"/>
              </p:ext>
            </p:extLst>
          </p:nvPr>
        </p:nvGraphicFramePr>
        <p:xfrm>
          <a:off x="5113736" y="3097823"/>
          <a:ext cx="3326436" cy="2541920"/>
        </p:xfrm>
        <a:graphic>
          <a:graphicData uri="http://schemas.openxmlformats.org/drawingml/2006/table">
            <a:tbl>
              <a:tblPr firstRow="1" bandRow="1">
                <a:tableStyleId>{3C2FFA5D-87B4-456A-9821-1D502468CF0F}</a:tableStyleId>
              </a:tblPr>
              <a:tblGrid>
                <a:gridCol w="575927">
                  <a:extLst>
                    <a:ext uri="{9D8B030D-6E8A-4147-A177-3AD203B41FA5}">
                      <a16:colId xmlns:a16="http://schemas.microsoft.com/office/drawing/2014/main" val="535089059"/>
                    </a:ext>
                  </a:extLst>
                </a:gridCol>
                <a:gridCol w="754648">
                  <a:extLst>
                    <a:ext uri="{9D8B030D-6E8A-4147-A177-3AD203B41FA5}">
                      <a16:colId xmlns:a16="http://schemas.microsoft.com/office/drawing/2014/main" val="2816382521"/>
                    </a:ext>
                  </a:extLst>
                </a:gridCol>
                <a:gridCol w="567650">
                  <a:extLst>
                    <a:ext uri="{9D8B030D-6E8A-4147-A177-3AD203B41FA5}">
                      <a16:colId xmlns:a16="http://schemas.microsoft.com/office/drawing/2014/main" val="3528953252"/>
                    </a:ext>
                  </a:extLst>
                </a:gridCol>
                <a:gridCol w="640232">
                  <a:extLst>
                    <a:ext uri="{9D8B030D-6E8A-4147-A177-3AD203B41FA5}">
                      <a16:colId xmlns:a16="http://schemas.microsoft.com/office/drawing/2014/main" val="40664999"/>
                    </a:ext>
                  </a:extLst>
                </a:gridCol>
                <a:gridCol w="787979">
                  <a:extLst>
                    <a:ext uri="{9D8B030D-6E8A-4147-A177-3AD203B41FA5}">
                      <a16:colId xmlns:a16="http://schemas.microsoft.com/office/drawing/2014/main" val="3433784890"/>
                    </a:ext>
                  </a:extLst>
                </a:gridCol>
              </a:tblGrid>
              <a:tr h="505940">
                <a:tc>
                  <a:txBody>
                    <a:bodyPr/>
                    <a:lstStyle/>
                    <a:p>
                      <a:pPr algn="ctr"/>
                      <a:r>
                        <a:rPr lang="en-US" sz="1400" dirty="0" smtClean="0"/>
                        <a:t>MLP FD</a:t>
                      </a:r>
                      <a:endParaRPr lang="en-US" sz="1400" dirty="0">
                        <a:latin typeface="Crete Round" panose="020B0604020202020204" charset="0"/>
                      </a:endParaRPr>
                    </a:p>
                  </a:txBody>
                  <a:tcPr/>
                </a:tc>
                <a:tc>
                  <a:txBody>
                    <a:bodyPr/>
                    <a:lstStyle/>
                    <a:p>
                      <a:pPr algn="ctr"/>
                      <a:r>
                        <a:rPr lang="en-US" sz="1400" dirty="0" smtClean="0"/>
                        <a:t>MLP SWE</a:t>
                      </a:r>
                      <a:endParaRPr lang="en-US" sz="1400" dirty="0">
                        <a:latin typeface="Crete Round" panose="020B0604020202020204" charset="0"/>
                      </a:endParaRPr>
                    </a:p>
                  </a:txBody>
                  <a:tcPr/>
                </a:tc>
                <a:tc>
                  <a:txBody>
                    <a:bodyPr/>
                    <a:lstStyle/>
                    <a:p>
                      <a:pPr algn="ctr"/>
                      <a:r>
                        <a:rPr lang="en-US" sz="1400" dirty="0" smtClean="0"/>
                        <a:t>CNN</a:t>
                      </a:r>
                      <a:endParaRPr lang="en-US" sz="1400" dirty="0">
                        <a:latin typeface="Crete Round" panose="020B0604020202020204" charset="0"/>
                      </a:endParaRPr>
                    </a:p>
                  </a:txBody>
                  <a:tcPr/>
                </a:tc>
                <a:tc>
                  <a:txBody>
                    <a:bodyPr/>
                    <a:lstStyle/>
                    <a:p>
                      <a:pPr algn="ctr"/>
                      <a:r>
                        <a:rPr lang="en-US" sz="1400" dirty="0" smtClean="0"/>
                        <a:t>LSTM</a:t>
                      </a:r>
                      <a:endParaRPr lang="en-US" sz="1400" dirty="0">
                        <a:latin typeface="Crete Round" panose="020B0604020202020204" charset="0"/>
                      </a:endParaRPr>
                    </a:p>
                  </a:txBody>
                  <a:tcPr/>
                </a:tc>
                <a:tc>
                  <a:txBody>
                    <a:bodyPr/>
                    <a:lstStyle/>
                    <a:p>
                      <a:pPr algn="ctr"/>
                      <a:r>
                        <a:rPr lang="en-US" sz="1400" dirty="0" smtClean="0"/>
                        <a:t>Ground Truth</a:t>
                      </a:r>
                      <a:endParaRPr lang="en-US" sz="1400" dirty="0">
                        <a:latin typeface="Crete Round" panose="020B0604020202020204" charset="0"/>
                      </a:endParaRPr>
                    </a:p>
                  </a:txBody>
                  <a:tcPr/>
                </a:tc>
                <a:extLst>
                  <a:ext uri="{0D108BD9-81ED-4DB2-BD59-A6C34878D82A}">
                    <a16:rowId xmlns:a16="http://schemas.microsoft.com/office/drawing/2014/main" val="1619533925"/>
                  </a:ext>
                </a:extLst>
              </a:tr>
              <a:tr h="505940">
                <a:tc>
                  <a:txBody>
                    <a:bodyPr/>
                    <a:lstStyle/>
                    <a:p>
                      <a:pPr algn="ctr"/>
                      <a:r>
                        <a:rPr lang="en-US" sz="1400" dirty="0" smtClean="0"/>
                        <a:t>0,6</a:t>
                      </a:r>
                      <a:endParaRPr lang="en-US" sz="1400" dirty="0">
                        <a:latin typeface="Crete Round" panose="020B0604020202020204" charset="0"/>
                      </a:endParaRPr>
                    </a:p>
                  </a:txBody>
                  <a:tcPr/>
                </a:tc>
                <a:tc>
                  <a:txBody>
                    <a:bodyPr/>
                    <a:lstStyle/>
                    <a:p>
                      <a:pPr algn="ctr"/>
                      <a:r>
                        <a:rPr lang="en-US" sz="1400" dirty="0" smtClean="0"/>
                        <a:t>0,5</a:t>
                      </a:r>
                      <a:endParaRPr lang="en-US" sz="1400" dirty="0">
                        <a:latin typeface="Crete Round" panose="020B0604020202020204" charset="0"/>
                      </a:endParaRPr>
                    </a:p>
                  </a:txBody>
                  <a:tcPr/>
                </a:tc>
                <a:tc>
                  <a:txBody>
                    <a:bodyPr/>
                    <a:lstStyle/>
                    <a:p>
                      <a:pPr algn="ctr"/>
                      <a:r>
                        <a:rPr lang="en-US" sz="1400" dirty="0" smtClean="0"/>
                        <a:t>0,4</a:t>
                      </a:r>
                      <a:endParaRPr lang="en-US" sz="1400" dirty="0">
                        <a:latin typeface="Crete Round" panose="020B0604020202020204" charset="0"/>
                      </a:endParaRPr>
                    </a:p>
                  </a:txBody>
                  <a:tcPr/>
                </a:tc>
                <a:tc>
                  <a:txBody>
                    <a:bodyPr/>
                    <a:lstStyle/>
                    <a:p>
                      <a:pPr algn="ctr"/>
                      <a:r>
                        <a:rPr lang="en-US" sz="1400" dirty="0" smtClean="0"/>
                        <a:t>0,3</a:t>
                      </a:r>
                      <a:endParaRPr lang="en-US" sz="1400" dirty="0">
                        <a:latin typeface="Crete Round" panose="020B0604020202020204" charset="0"/>
                      </a:endParaRPr>
                    </a:p>
                  </a:txBody>
                  <a:tcPr/>
                </a:tc>
                <a:tc>
                  <a:txBody>
                    <a:bodyPr/>
                    <a:lstStyle/>
                    <a:p>
                      <a:pPr algn="ctr"/>
                      <a:r>
                        <a:rPr lang="en-US" sz="1400" dirty="0" smtClean="0"/>
                        <a:t>0,55</a:t>
                      </a:r>
                      <a:endParaRPr lang="en-US" sz="1400" dirty="0">
                        <a:latin typeface="Crete Round" panose="020B0604020202020204" charset="0"/>
                      </a:endParaRPr>
                    </a:p>
                  </a:txBody>
                  <a:tcPr/>
                </a:tc>
                <a:extLst>
                  <a:ext uri="{0D108BD9-81ED-4DB2-BD59-A6C34878D82A}">
                    <a16:rowId xmlns:a16="http://schemas.microsoft.com/office/drawing/2014/main" val="1091559875"/>
                  </a:ext>
                </a:extLst>
              </a:tr>
              <a:tr h="505940">
                <a:tc>
                  <a:txBody>
                    <a:bodyPr/>
                    <a:lstStyle/>
                    <a:p>
                      <a:pPr algn="ctr"/>
                      <a:r>
                        <a:rPr lang="en-US" sz="1400" dirty="0" smtClean="0"/>
                        <a:t>0,1</a:t>
                      </a:r>
                      <a:endParaRPr lang="en-US" sz="1400" dirty="0">
                        <a:latin typeface="Crete Round" panose="020B0604020202020204" charset="0"/>
                      </a:endParaRPr>
                    </a:p>
                  </a:txBody>
                  <a:tcPr/>
                </a:tc>
                <a:tc>
                  <a:txBody>
                    <a:bodyPr/>
                    <a:lstStyle/>
                    <a:p>
                      <a:pPr algn="ctr"/>
                      <a:r>
                        <a:rPr lang="en-US" sz="1400" dirty="0" smtClean="0"/>
                        <a:t>-0,3</a:t>
                      </a:r>
                      <a:endParaRPr lang="en-US" sz="1400" dirty="0">
                        <a:latin typeface="Crete Round" panose="020B0604020202020204" charset="0"/>
                      </a:endParaRPr>
                    </a:p>
                  </a:txBody>
                  <a:tcPr/>
                </a:tc>
                <a:tc>
                  <a:txBody>
                    <a:bodyPr/>
                    <a:lstStyle/>
                    <a:p>
                      <a:pPr algn="ctr"/>
                      <a:r>
                        <a:rPr lang="en-US" sz="1400" dirty="0" smtClean="0"/>
                        <a:t>-0,6</a:t>
                      </a:r>
                      <a:endParaRPr lang="en-US" sz="1400" dirty="0">
                        <a:latin typeface="Crete Round" panose="020B0604020202020204" charset="0"/>
                      </a:endParaRPr>
                    </a:p>
                  </a:txBody>
                  <a:tcPr/>
                </a:tc>
                <a:tc>
                  <a:txBody>
                    <a:bodyPr/>
                    <a:lstStyle/>
                    <a:p>
                      <a:pPr algn="ctr"/>
                      <a:r>
                        <a:rPr lang="en-US" sz="1400" dirty="0" smtClean="0"/>
                        <a:t>-0,5</a:t>
                      </a:r>
                      <a:endParaRPr lang="en-US" sz="1400" dirty="0">
                        <a:latin typeface="Crete Round" panose="020B0604020202020204" charset="0"/>
                      </a:endParaRPr>
                    </a:p>
                  </a:txBody>
                  <a:tcPr/>
                </a:tc>
                <a:tc>
                  <a:txBody>
                    <a:bodyPr/>
                    <a:lstStyle/>
                    <a:p>
                      <a:pPr algn="ctr"/>
                      <a:r>
                        <a:rPr lang="en-US" sz="1400" dirty="0" smtClean="0"/>
                        <a:t>-0,7</a:t>
                      </a:r>
                      <a:endParaRPr lang="en-US" sz="1400" dirty="0">
                        <a:latin typeface="Crete Round" panose="020B0604020202020204" charset="0"/>
                      </a:endParaRPr>
                    </a:p>
                  </a:txBody>
                  <a:tcPr/>
                </a:tc>
                <a:extLst>
                  <a:ext uri="{0D108BD9-81ED-4DB2-BD59-A6C34878D82A}">
                    <a16:rowId xmlns:a16="http://schemas.microsoft.com/office/drawing/2014/main" val="1516465741"/>
                  </a:ext>
                </a:extLst>
              </a:tr>
              <a:tr h="505940">
                <a:tc>
                  <a:txBody>
                    <a:bodyPr/>
                    <a:lstStyle/>
                    <a:p>
                      <a:pPr algn="ctr"/>
                      <a:r>
                        <a:rPr lang="en-US" sz="1400" dirty="0" smtClean="0">
                          <a:latin typeface="Crete Round" panose="020B0604020202020204" charset="0"/>
                        </a:rPr>
                        <a:t>…</a:t>
                      </a:r>
                      <a:endParaRPr lang="en-US" sz="1400" dirty="0">
                        <a:latin typeface="Crete Round" panose="020B0604020202020204" charset="0"/>
                      </a:endParaRPr>
                    </a:p>
                  </a:txBody>
                  <a:tcPr/>
                </a:tc>
                <a:tc>
                  <a:txBody>
                    <a:bodyPr/>
                    <a:lstStyle/>
                    <a:p>
                      <a:pPr algn="ctr"/>
                      <a:r>
                        <a:rPr lang="en-US" sz="1400" dirty="0" smtClean="0">
                          <a:latin typeface="Crete Round" panose="020B0604020202020204" charset="0"/>
                        </a:rPr>
                        <a:t>…</a:t>
                      </a:r>
                      <a:endParaRPr lang="en-US" sz="1400" dirty="0">
                        <a:latin typeface="Crete Round" panose="020B0604020202020204" charset="0"/>
                      </a:endParaRPr>
                    </a:p>
                  </a:txBody>
                  <a:tcPr/>
                </a:tc>
                <a:tc>
                  <a:txBody>
                    <a:bodyPr/>
                    <a:lstStyle/>
                    <a:p>
                      <a:pPr algn="ctr"/>
                      <a:r>
                        <a:rPr lang="en-US" sz="1400" dirty="0" smtClean="0">
                          <a:latin typeface="Crete Round" panose="020B0604020202020204" charset="0"/>
                        </a:rPr>
                        <a:t>…</a:t>
                      </a:r>
                      <a:endParaRPr lang="en-US" sz="1400" dirty="0">
                        <a:latin typeface="Crete Round" panose="020B0604020202020204" charset="0"/>
                      </a:endParaRPr>
                    </a:p>
                  </a:txBody>
                  <a:tcPr/>
                </a:tc>
                <a:tc>
                  <a:txBody>
                    <a:bodyPr/>
                    <a:lstStyle/>
                    <a:p>
                      <a:pPr algn="ctr"/>
                      <a:r>
                        <a:rPr lang="en-US" sz="1400" dirty="0" smtClean="0">
                          <a:latin typeface="Crete Round" panose="020B0604020202020204" charset="0"/>
                        </a:rPr>
                        <a:t>…</a:t>
                      </a:r>
                      <a:endParaRPr lang="en-US" sz="1400" dirty="0">
                        <a:latin typeface="Crete Round" panose="020B0604020202020204" charset="0"/>
                      </a:endParaRPr>
                    </a:p>
                  </a:txBody>
                  <a:tcPr/>
                </a:tc>
                <a:tc>
                  <a:txBody>
                    <a:bodyPr/>
                    <a:lstStyle/>
                    <a:p>
                      <a:pPr algn="ctr"/>
                      <a:r>
                        <a:rPr lang="en-US" sz="1400" dirty="0" smtClean="0">
                          <a:latin typeface="Crete Round" panose="020B0604020202020204" charset="0"/>
                        </a:rPr>
                        <a:t>…</a:t>
                      </a:r>
                      <a:endParaRPr lang="en-US" sz="1400" dirty="0">
                        <a:latin typeface="Crete Round" panose="020B0604020202020204" charset="0"/>
                      </a:endParaRPr>
                    </a:p>
                  </a:txBody>
                  <a:tcPr/>
                </a:tc>
                <a:extLst>
                  <a:ext uri="{0D108BD9-81ED-4DB2-BD59-A6C34878D82A}">
                    <a16:rowId xmlns:a16="http://schemas.microsoft.com/office/drawing/2014/main" val="288971363"/>
                  </a:ext>
                </a:extLst>
              </a:tr>
              <a:tr h="505940">
                <a:tc>
                  <a:txBody>
                    <a:bodyPr/>
                    <a:lstStyle/>
                    <a:p>
                      <a:pPr algn="ctr"/>
                      <a:r>
                        <a:rPr lang="en-US" sz="1400" dirty="0" smtClean="0"/>
                        <a:t>0,4</a:t>
                      </a:r>
                      <a:endParaRPr lang="en-US" sz="1400" dirty="0">
                        <a:latin typeface="Crete Round" panose="020B0604020202020204" charset="0"/>
                      </a:endParaRPr>
                    </a:p>
                  </a:txBody>
                  <a:tcPr/>
                </a:tc>
                <a:tc>
                  <a:txBody>
                    <a:bodyPr/>
                    <a:lstStyle/>
                    <a:p>
                      <a:pPr algn="ctr"/>
                      <a:r>
                        <a:rPr lang="en-US" sz="1400" dirty="0" smtClean="0"/>
                        <a:t>0,6</a:t>
                      </a:r>
                      <a:endParaRPr lang="en-US" sz="1400" dirty="0">
                        <a:latin typeface="Crete Round" panose="020B0604020202020204" charset="0"/>
                      </a:endParaRPr>
                    </a:p>
                  </a:txBody>
                  <a:tcPr/>
                </a:tc>
                <a:tc>
                  <a:txBody>
                    <a:bodyPr/>
                    <a:lstStyle/>
                    <a:p>
                      <a:pPr algn="ctr"/>
                      <a:r>
                        <a:rPr lang="en-US" sz="1400" dirty="0" smtClean="0"/>
                        <a:t>0,5</a:t>
                      </a:r>
                      <a:endParaRPr lang="en-US" sz="1400" dirty="0">
                        <a:latin typeface="Crete Round" panose="020B0604020202020204" charset="0"/>
                      </a:endParaRPr>
                    </a:p>
                  </a:txBody>
                  <a:tcPr/>
                </a:tc>
                <a:tc>
                  <a:txBody>
                    <a:bodyPr/>
                    <a:lstStyle/>
                    <a:p>
                      <a:pPr algn="ctr"/>
                      <a:r>
                        <a:rPr lang="en-US" sz="1400" dirty="0" smtClean="0"/>
                        <a:t>0,53</a:t>
                      </a:r>
                      <a:endParaRPr lang="en-US" sz="1400" dirty="0">
                        <a:latin typeface="Crete Round" panose="020B0604020202020204" charset="0"/>
                      </a:endParaRPr>
                    </a:p>
                  </a:txBody>
                  <a:tcPr/>
                </a:tc>
                <a:tc>
                  <a:txBody>
                    <a:bodyPr/>
                    <a:lstStyle/>
                    <a:p>
                      <a:pPr algn="ctr"/>
                      <a:r>
                        <a:rPr lang="en-US" sz="1400" dirty="0" smtClean="0"/>
                        <a:t>0,5</a:t>
                      </a:r>
                      <a:endParaRPr lang="en-US" sz="1400" dirty="0">
                        <a:latin typeface="Crete Round" panose="020B0604020202020204" charset="0"/>
                      </a:endParaRPr>
                    </a:p>
                  </a:txBody>
                  <a:tcPr/>
                </a:tc>
                <a:extLst>
                  <a:ext uri="{0D108BD9-81ED-4DB2-BD59-A6C34878D82A}">
                    <a16:rowId xmlns:a16="http://schemas.microsoft.com/office/drawing/2014/main" val="2171650929"/>
                  </a:ext>
                </a:extLst>
              </a:tr>
            </a:tbl>
          </a:graphicData>
        </a:graphic>
      </p:graphicFrame>
      <p:sp>
        <p:nvSpPr>
          <p:cNvPr id="25" name="TextBox 24"/>
          <p:cNvSpPr txBox="1"/>
          <p:nvPr/>
        </p:nvSpPr>
        <p:spPr>
          <a:xfrm>
            <a:off x="5197257" y="2641906"/>
            <a:ext cx="2976430" cy="461665"/>
          </a:xfrm>
          <a:prstGeom prst="rect">
            <a:avLst/>
          </a:prstGeom>
          <a:noFill/>
        </p:spPr>
        <p:txBody>
          <a:bodyPr wrap="square" rtlCol="0">
            <a:spAutoFit/>
          </a:bodyPr>
          <a:lstStyle/>
          <a:p>
            <a:pPr algn="ctr"/>
            <a:r>
              <a:rPr lang="en-US" sz="1200" dirty="0" smtClean="0"/>
              <a:t>Data Structure of</a:t>
            </a:r>
            <a:r>
              <a:rPr lang="en-US" sz="1200" i="1" dirty="0" smtClean="0"/>
              <a:t> Train 2 </a:t>
            </a:r>
            <a:r>
              <a:rPr lang="en-US" sz="1200" dirty="0" smtClean="0"/>
              <a:t>and</a:t>
            </a:r>
            <a:r>
              <a:rPr lang="en-US" sz="1200" i="1" dirty="0" smtClean="0"/>
              <a:t> Val 2. </a:t>
            </a:r>
            <a:r>
              <a:rPr lang="en-US" sz="1200" dirty="0" smtClean="0"/>
              <a:t>Value in the table is sentiment score</a:t>
            </a:r>
            <a:endParaRPr lang="en-US" sz="1200" i="1" dirty="0"/>
          </a:p>
        </p:txBody>
      </p:sp>
    </p:spTree>
    <p:extLst>
      <p:ext uri="{BB962C8B-B14F-4D97-AF65-F5344CB8AC3E}">
        <p14:creationId xmlns:p14="http://schemas.microsoft.com/office/powerpoint/2010/main" val="4040702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4"/>
                                        </p:tgtEl>
                                        <p:attrNameLst>
                                          <p:attrName>style.visibility</p:attrName>
                                        </p:attrNameLst>
                                      </p:cBhvr>
                                      <p:to>
                                        <p:strVal val="visible"/>
                                      </p:to>
                                    </p:set>
                                    <p:animEffect transition="in" filter="fade">
                                      <p:cBhvr>
                                        <p:cTn id="14" dur="1000"/>
                                        <p:tgtEl>
                                          <p:spTgt spid="24"/>
                                        </p:tgtEl>
                                      </p:cBhvr>
                                    </p:animEffect>
                                    <p:anim calcmode="lin" valueType="num">
                                      <p:cBhvr>
                                        <p:cTn id="15" dur="1000" fill="hold"/>
                                        <p:tgtEl>
                                          <p:spTgt spid="24"/>
                                        </p:tgtEl>
                                        <p:attrNameLst>
                                          <p:attrName>ppt_x</p:attrName>
                                        </p:attrNameLst>
                                      </p:cBhvr>
                                      <p:tavLst>
                                        <p:tav tm="0">
                                          <p:val>
                                            <p:strVal val="#ppt_x"/>
                                          </p:val>
                                        </p:tav>
                                        <p:tav tm="100000">
                                          <p:val>
                                            <p:strVal val="#ppt_x"/>
                                          </p:val>
                                        </p:tav>
                                      </p:tavLst>
                                    </p:anim>
                                    <p:anim calcmode="lin" valueType="num">
                                      <p:cBhvr>
                                        <p:cTn id="16" dur="1000" fill="hold"/>
                                        <p:tgtEl>
                                          <p:spTgt spid="24"/>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000"/>
                                        <p:tgtEl>
                                          <p:spTgt spid="25"/>
                                        </p:tgtEl>
                                      </p:cBhvr>
                                    </p:animEffect>
                                    <p:anim calcmode="lin" valueType="num">
                                      <p:cBhvr>
                                        <p:cTn id="20" dur="1000" fill="hold"/>
                                        <p:tgtEl>
                                          <p:spTgt spid="25"/>
                                        </p:tgtEl>
                                        <p:attrNameLst>
                                          <p:attrName>ppt_x</p:attrName>
                                        </p:attrNameLst>
                                      </p:cBhvr>
                                      <p:tavLst>
                                        <p:tav tm="0">
                                          <p:val>
                                            <p:strVal val="#ppt_x"/>
                                          </p:val>
                                        </p:tav>
                                        <p:tav tm="100000">
                                          <p:val>
                                            <p:strVal val="#ppt_x"/>
                                          </p:val>
                                        </p:tav>
                                      </p:tavLst>
                                    </p:anim>
                                    <p:anim calcmode="lin" valueType="num">
                                      <p:cBhvr>
                                        <p:cTn id="21"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a:extLst>
              <a:ext uri="{FF2B5EF4-FFF2-40B4-BE49-F238E27FC236}">
                <a16:creationId xmlns:a16="http://schemas.microsoft.com/office/drawing/2014/main" id="{6FA8B527-A892-4E82-ABF9-02653AD91C24}"/>
              </a:ext>
            </a:extLst>
          </p:cNvPr>
          <p:cNvSpPr>
            <a:spLocks noGrp="1"/>
          </p:cNvSpPr>
          <p:nvPr>
            <p:ph type="ftr" sz="quarter" idx="3"/>
          </p:nvPr>
        </p:nvSpPr>
        <p:spPr/>
        <p:txBody>
          <a:bodyPr/>
          <a:lstStyle/>
          <a:p>
            <a:r>
              <a:rPr lang="en-US" dirty="0" err="1"/>
              <a:t>ICoDSA</a:t>
            </a:r>
            <a:r>
              <a:rPr lang="en-US" dirty="0"/>
              <a:t>, 5-6 August 2020</a:t>
            </a:r>
          </a:p>
        </p:txBody>
      </p:sp>
      <p:sp>
        <p:nvSpPr>
          <p:cNvPr id="5" name="Slide Number Placeholder 4">
            <a:extLst>
              <a:ext uri="{FF2B5EF4-FFF2-40B4-BE49-F238E27FC236}">
                <a16:creationId xmlns:a16="http://schemas.microsoft.com/office/drawing/2014/main" id="{4E462239-5C5E-43EC-B756-1740566E5B42}"/>
              </a:ext>
            </a:extLst>
          </p:cNvPr>
          <p:cNvSpPr>
            <a:spLocks noGrp="1"/>
          </p:cNvSpPr>
          <p:nvPr>
            <p:ph type="sldNum" sz="quarter" idx="4"/>
          </p:nvPr>
        </p:nvSpPr>
        <p:spPr/>
        <p:txBody>
          <a:bodyPr/>
          <a:lstStyle/>
          <a:p>
            <a:fld id="{A5BEA43A-789D-4ABF-8552-17685D67538E}" type="slidenum">
              <a:rPr lang="en-US" smtClean="0"/>
              <a:pPr/>
              <a:t>2</a:t>
            </a:fld>
            <a:endParaRPr lang="en-US"/>
          </a:p>
        </p:txBody>
      </p:sp>
      <p:pic>
        <p:nvPicPr>
          <p:cNvPr id="6" name="Picture 5"/>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749901" y="-23447"/>
            <a:ext cx="10544532" cy="7029687"/>
          </a:xfrm>
          <a:prstGeom prst="rect">
            <a:avLst/>
          </a:prstGeom>
        </p:spPr>
      </p:pic>
      <p:sp>
        <p:nvSpPr>
          <p:cNvPr id="7" name="TextBox 6"/>
          <p:cNvSpPr txBox="1"/>
          <p:nvPr/>
        </p:nvSpPr>
        <p:spPr>
          <a:xfrm>
            <a:off x="-46516" y="5594053"/>
            <a:ext cx="9144000" cy="461665"/>
          </a:xfrm>
          <a:prstGeom prst="rect">
            <a:avLst/>
          </a:prstGeom>
          <a:solidFill>
            <a:schemeClr val="accent1">
              <a:lumMod val="20000"/>
              <a:lumOff val="80000"/>
              <a:alpha val="64000"/>
            </a:schemeClr>
          </a:solidFill>
        </p:spPr>
        <p:txBody>
          <a:bodyPr wrap="square" rtlCol="0">
            <a:spAutoFit/>
          </a:bodyPr>
          <a:lstStyle/>
          <a:p>
            <a:r>
              <a:rPr lang="en-US" sz="2400" dirty="0" smtClean="0"/>
              <a:t>  The Wisdom of Crowds</a:t>
            </a:r>
            <a:endParaRPr lang="en-US" sz="2400" dirty="0"/>
          </a:p>
        </p:txBody>
      </p:sp>
      <p:sp>
        <p:nvSpPr>
          <p:cNvPr id="8" name="Rectangle 7"/>
          <p:cNvSpPr/>
          <p:nvPr/>
        </p:nvSpPr>
        <p:spPr>
          <a:xfrm>
            <a:off x="7193652" y="6569986"/>
            <a:ext cx="2008883" cy="261610"/>
          </a:xfrm>
          <a:prstGeom prst="rect">
            <a:avLst/>
          </a:prstGeom>
        </p:spPr>
        <p:txBody>
          <a:bodyPr wrap="none">
            <a:spAutoFit/>
          </a:bodyPr>
          <a:lstStyle/>
          <a:p>
            <a:r>
              <a:rPr lang="en-US" sz="1100" dirty="0" smtClean="0">
                <a:solidFill>
                  <a:schemeClr val="bg1"/>
                </a:solidFill>
              </a:rPr>
              <a:t>Photo by </a:t>
            </a:r>
            <a:r>
              <a:rPr lang="en-US" sz="1100" dirty="0" smtClean="0">
                <a:solidFill>
                  <a:schemeClr val="bg1"/>
                </a:solidFill>
                <a:hlinkClick r:id="rId4"/>
              </a:rPr>
              <a:t>Antenna</a:t>
            </a:r>
            <a:r>
              <a:rPr lang="en-US" sz="1100" dirty="0" smtClean="0">
                <a:solidFill>
                  <a:schemeClr val="bg1"/>
                </a:solidFill>
              </a:rPr>
              <a:t> on </a:t>
            </a:r>
            <a:r>
              <a:rPr lang="en-US" sz="1100" dirty="0" err="1" smtClean="0">
                <a:solidFill>
                  <a:schemeClr val="bg1"/>
                </a:solidFill>
                <a:hlinkClick r:id="rId5"/>
              </a:rPr>
              <a:t>Unsplash</a:t>
            </a:r>
            <a:endParaRPr lang="en-US" sz="1100" dirty="0">
              <a:solidFill>
                <a:schemeClr val="bg1"/>
              </a:solidFill>
            </a:endParaRPr>
          </a:p>
        </p:txBody>
      </p:sp>
    </p:spTree>
    <p:extLst>
      <p:ext uri="{BB962C8B-B14F-4D97-AF65-F5344CB8AC3E}">
        <p14:creationId xmlns:p14="http://schemas.microsoft.com/office/powerpoint/2010/main" val="268621130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428584" y="4224778"/>
            <a:ext cx="7133172" cy="1915691"/>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20</a:t>
            </a:fld>
            <a:endParaRPr lang="en-US"/>
          </a:p>
        </p:txBody>
      </p:sp>
      <p:grpSp>
        <p:nvGrpSpPr>
          <p:cNvPr id="7" name="Group 6"/>
          <p:cNvGrpSpPr/>
          <p:nvPr/>
        </p:nvGrpSpPr>
        <p:grpSpPr>
          <a:xfrm>
            <a:off x="583444" y="4477094"/>
            <a:ext cx="6906276" cy="1174991"/>
            <a:chOff x="685539" y="3983821"/>
            <a:chExt cx="9092698" cy="1406770"/>
          </a:xfrm>
        </p:grpSpPr>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5" name="Title 1"/>
          <p:cNvSpPr>
            <a:spLocks noGrp="1"/>
          </p:cNvSpPr>
          <p:nvPr>
            <p:ph type="title"/>
          </p:nvPr>
        </p:nvSpPr>
        <p:spPr>
          <a:xfrm>
            <a:off x="397742" y="907291"/>
            <a:ext cx="7886700" cy="783399"/>
          </a:xfrm>
        </p:spPr>
        <p:txBody>
          <a:bodyPr/>
          <a:lstStyle/>
          <a:p>
            <a:r>
              <a:rPr lang="en-US" dirty="0"/>
              <a:t>How? - </a:t>
            </a:r>
            <a:r>
              <a:rPr lang="en-US" dirty="0" smtClean="0"/>
              <a:t>Detailed</a:t>
            </a:r>
            <a:endParaRPr lang="en-US" dirty="0"/>
          </a:p>
        </p:txBody>
      </p:sp>
      <p:graphicFrame>
        <p:nvGraphicFramePr>
          <p:cNvPr id="46" name="Diagram 45"/>
          <p:cNvGraphicFramePr/>
          <p:nvPr>
            <p:extLst>
              <p:ext uri="{D42A27DB-BD31-4B8C-83A1-F6EECF244321}">
                <p14:modId xmlns:p14="http://schemas.microsoft.com/office/powerpoint/2010/main" val="3238523506"/>
              </p:ext>
            </p:extLst>
          </p:nvPr>
        </p:nvGraphicFramePr>
        <p:xfrm>
          <a:off x="494772" y="1803707"/>
          <a:ext cx="6994948" cy="224268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1672806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6" grpId="0">
        <p:bldAsOne/>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Rectangle 38"/>
          <p:cNvSpPr/>
          <p:nvPr/>
        </p:nvSpPr>
        <p:spPr>
          <a:xfrm>
            <a:off x="7670029" y="1562627"/>
            <a:ext cx="1150698" cy="4561079"/>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423261" y="1554710"/>
            <a:ext cx="7138547" cy="2572404"/>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28584" y="4224778"/>
            <a:ext cx="7133172" cy="1915691"/>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a:t>
            </a:r>
            <a:r>
              <a:rPr lang="en-US" dirty="0" smtClean="0"/>
              <a:t>Detailed</a:t>
            </a:r>
            <a:endParaRPr lang="en-US"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21</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
        <p:nvSpPr>
          <p:cNvPr id="45" name="TextBox 44"/>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Tree>
    <p:extLst>
      <p:ext uri="{BB962C8B-B14F-4D97-AF65-F5344CB8AC3E}">
        <p14:creationId xmlns:p14="http://schemas.microsoft.com/office/powerpoint/2010/main" val="202198670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smtClean="0"/>
              <a:t>SENN </a:t>
            </a:r>
            <a:r>
              <a:rPr lang="en-US" sz="2800" dirty="0"/>
              <a:t>Architecture Details</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22</a:t>
            </a:fld>
            <a:endParaRPr lang="en-US"/>
          </a:p>
        </p:txBody>
      </p:sp>
      <p:grpSp>
        <p:nvGrpSpPr>
          <p:cNvPr id="10" name="Group 9"/>
          <p:cNvGrpSpPr/>
          <p:nvPr/>
        </p:nvGrpSpPr>
        <p:grpSpPr>
          <a:xfrm>
            <a:off x="1733477" y="2013528"/>
            <a:ext cx="6034305" cy="3500582"/>
            <a:chOff x="2189161" y="1783003"/>
            <a:chExt cx="5216714" cy="2958042"/>
          </a:xfrm>
        </p:grpSpPr>
        <p:pic>
          <p:nvPicPr>
            <p:cNvPr id="11" name="Picture 10"/>
            <p:cNvPicPr>
              <a:picLocks noChangeAspect="1"/>
            </p:cNvPicPr>
            <p:nvPr/>
          </p:nvPicPr>
          <p:blipFill>
            <a:blip r:embed="rId3"/>
            <a:stretch>
              <a:fillRect/>
            </a:stretch>
          </p:blipFill>
          <p:spPr>
            <a:xfrm>
              <a:off x="2189161" y="1783003"/>
              <a:ext cx="2229569" cy="2958042"/>
            </a:xfrm>
            <a:prstGeom prst="rect">
              <a:avLst/>
            </a:prstGeom>
          </p:spPr>
        </p:pic>
        <p:pic>
          <p:nvPicPr>
            <p:cNvPr id="12" name="Picture 11"/>
            <p:cNvPicPr>
              <a:picLocks noChangeAspect="1"/>
            </p:cNvPicPr>
            <p:nvPr/>
          </p:nvPicPr>
          <p:blipFill rotWithShape="1">
            <a:blip r:embed="rId4"/>
            <a:srcRect t="4493"/>
            <a:stretch/>
          </p:blipFill>
          <p:spPr>
            <a:xfrm>
              <a:off x="4866969" y="1879600"/>
              <a:ext cx="1872498" cy="2799468"/>
            </a:xfrm>
            <a:prstGeom prst="rect">
              <a:avLst/>
            </a:prstGeom>
          </p:spPr>
        </p:pic>
        <p:cxnSp>
          <p:nvCxnSpPr>
            <p:cNvPr id="13" name="Elbow Connector 12"/>
            <p:cNvCxnSpPr>
              <a:stCxn id="11" idx="2"/>
              <a:endCxn id="12" idx="0"/>
            </p:cNvCxnSpPr>
            <p:nvPr/>
          </p:nvCxnSpPr>
          <p:spPr>
            <a:xfrm rot="5400000" flipH="1" flipV="1">
              <a:off x="3122859" y="2060687"/>
              <a:ext cx="2861445" cy="2499272"/>
            </a:xfrm>
            <a:prstGeom prst="bentConnector5">
              <a:avLst>
                <a:gd name="adj1" fmla="val -4142"/>
                <a:gd name="adj2" fmla="val 53572"/>
                <a:gd name="adj3" fmla="val 107989"/>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4" name="Rectangle 13"/>
            <p:cNvSpPr/>
            <p:nvPr/>
          </p:nvSpPr>
          <p:spPr>
            <a:xfrm>
              <a:off x="6739467" y="1944412"/>
              <a:ext cx="635000" cy="228600"/>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solidFill>
                    <a:schemeClr val="tx1"/>
                  </a:solidFill>
                  <a:latin typeface="Crete Round" panose="020B0604020202020204" charset="0"/>
                </a:rPr>
                <a:t>ReLU</a:t>
              </a:r>
              <a:endParaRPr lang="en-US" sz="1100" dirty="0">
                <a:solidFill>
                  <a:schemeClr val="tx1"/>
                </a:solidFill>
                <a:latin typeface="Crete Round" panose="020B0604020202020204" charset="0"/>
              </a:endParaRPr>
            </a:p>
          </p:txBody>
        </p:sp>
        <p:sp>
          <p:nvSpPr>
            <p:cNvPr id="15" name="Rectangle 14"/>
            <p:cNvSpPr/>
            <p:nvPr/>
          </p:nvSpPr>
          <p:spPr>
            <a:xfrm>
              <a:off x="6770875" y="3372506"/>
              <a:ext cx="635000" cy="228600"/>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100" dirty="0" err="1" smtClean="0">
                  <a:solidFill>
                    <a:schemeClr val="tx1"/>
                  </a:solidFill>
                  <a:latin typeface="Crete Round" panose="020B0604020202020204" charset="0"/>
                </a:rPr>
                <a:t>ReLU</a:t>
              </a:r>
              <a:endParaRPr lang="en-US" sz="1100" dirty="0">
                <a:solidFill>
                  <a:schemeClr val="tx1"/>
                </a:solidFill>
                <a:latin typeface="Crete Round" panose="020B0604020202020204" charset="0"/>
              </a:endParaRPr>
            </a:p>
          </p:txBody>
        </p:sp>
      </p:grpSp>
    </p:spTree>
    <p:extLst>
      <p:ext uri="{BB962C8B-B14F-4D97-AF65-F5344CB8AC3E}">
        <p14:creationId xmlns:p14="http://schemas.microsoft.com/office/powerpoint/2010/main" val="45317773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 Metrics</a:t>
            </a:r>
            <a:endParaRPr lang="en-US" dirty="0"/>
          </a:p>
        </p:txBody>
      </p:sp>
      <p:sp>
        <p:nvSpPr>
          <p:cNvPr id="6" name="Content Placeholder 5"/>
          <p:cNvSpPr>
            <a:spLocks noGrp="1"/>
          </p:cNvSpPr>
          <p:nvPr>
            <p:ph sz="half" idx="1"/>
          </p:nvPr>
        </p:nvSpPr>
        <p:spPr>
          <a:xfrm>
            <a:off x="628650" y="1874989"/>
            <a:ext cx="3689483" cy="3722254"/>
          </a:xfrm>
          <a:solidFill>
            <a:schemeClr val="accent1">
              <a:lumMod val="20000"/>
              <a:lumOff val="80000"/>
            </a:schemeClr>
          </a:solidFill>
        </p:spPr>
        <p:txBody>
          <a:bodyPr>
            <a:noAutofit/>
          </a:bodyPr>
          <a:lstStyle/>
          <a:p>
            <a:r>
              <a:rPr lang="en-US" sz="2200" dirty="0" smtClean="0"/>
              <a:t>Regression problem</a:t>
            </a:r>
          </a:p>
          <a:p>
            <a:r>
              <a:rPr lang="en-US" sz="2200" dirty="0" smtClean="0"/>
              <a:t>Mean Absolute Percentage Error (MAPE)</a:t>
            </a:r>
          </a:p>
          <a:p>
            <a:r>
              <a:rPr lang="en-US" sz="2200" dirty="0"/>
              <a:t>Does not take into account the “</a:t>
            </a:r>
            <a:r>
              <a:rPr lang="en-US" sz="2200" b="1" dirty="0"/>
              <a:t>direction</a:t>
            </a:r>
            <a:r>
              <a:rPr lang="en-US" sz="2200" dirty="0"/>
              <a:t>” of the prediction results</a:t>
            </a:r>
          </a:p>
          <a:p>
            <a:r>
              <a:rPr lang="en-US" sz="2200" dirty="0"/>
              <a:t>Adjusted MAPE (</a:t>
            </a:r>
            <a:r>
              <a:rPr lang="en-US" sz="2200" b="1" dirty="0"/>
              <a:t>AMAPE</a:t>
            </a:r>
            <a:r>
              <a:rPr lang="en-US" sz="2200" dirty="0"/>
              <a:t>): 2x penalty when the predicted price is in the wrong “direction”</a:t>
            </a:r>
          </a:p>
          <a:p>
            <a:pPr marL="0" indent="0">
              <a:buNone/>
            </a:pPr>
            <a:endParaRPr lang="en-US" sz="2200" dirty="0" smtClean="0"/>
          </a:p>
          <a:p>
            <a:endParaRPr lang="en-US" sz="2200"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23</a:t>
            </a:fld>
            <a:endParaRPr lang="en-US"/>
          </a:p>
        </p:txBody>
      </p:sp>
      <p:sp>
        <p:nvSpPr>
          <p:cNvPr id="4" name="Footer Placeholder 3"/>
          <p:cNvSpPr>
            <a:spLocks noGrp="1"/>
          </p:cNvSpPr>
          <p:nvPr>
            <p:ph type="ftr" sz="quarter" idx="3"/>
          </p:nvPr>
        </p:nvSpPr>
        <p:spPr/>
        <p:txBody>
          <a:bodyPr/>
          <a:lstStyle/>
          <a:p>
            <a:r>
              <a:rPr lang="en-US" smtClean="0"/>
              <a:t>ICoDSA, 5-6 August 2020</a:t>
            </a:r>
            <a:endParaRPr lang="en-US" dirty="0"/>
          </a:p>
        </p:txBody>
      </p:sp>
      <mc:AlternateContent xmlns:mc="http://schemas.openxmlformats.org/markup-compatibility/2006" xmlns:a14="http://schemas.microsoft.com/office/drawing/2010/main">
        <mc:Choice Requires="a14">
          <p:sp>
            <p:nvSpPr>
              <p:cNvPr id="9" name="Content Placeholder 7"/>
              <p:cNvSpPr>
                <a:spLocks noGrp="1"/>
              </p:cNvSpPr>
              <p:nvPr>
                <p:ph idx="1"/>
              </p:nvPr>
            </p:nvSpPr>
            <p:spPr>
              <a:xfrm>
                <a:off x="5100456" y="1965841"/>
                <a:ext cx="2753486" cy="895442"/>
              </a:xfrm>
            </p:spPr>
            <p:txBody>
              <a:bodyPr>
                <a:normAutofit/>
              </a:bodyPr>
              <a:lstStyle/>
              <a:p>
                <a:pPr marL="0" indent="0">
                  <a:buNone/>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𝑀𝐴𝑃𝐸</m:t>
                      </m:r>
                      <m:r>
                        <a:rPr lang="en-US" sz="1200" b="0" i="1" smtClean="0">
                          <a:latin typeface="Cambria Math" panose="02040503050406030204" pitchFamily="18" charset="0"/>
                        </a:rPr>
                        <m:t>= </m:t>
                      </m:r>
                      <m:f>
                        <m:fPr>
                          <m:ctrlPr>
                            <a:rPr lang="en-US" sz="1200" b="0" i="1" smtClean="0">
                              <a:latin typeface="Cambria Math" panose="02040503050406030204" pitchFamily="18" charset="0"/>
                            </a:rPr>
                          </m:ctrlPr>
                        </m:fPr>
                        <m:num>
                          <m:r>
                            <a:rPr lang="en-US" sz="1200" b="0" i="1" smtClean="0">
                              <a:latin typeface="Cambria Math" panose="02040503050406030204" pitchFamily="18" charset="0"/>
                            </a:rPr>
                            <m:t>1</m:t>
                          </m:r>
                        </m:num>
                        <m:den>
                          <m:r>
                            <a:rPr lang="en-US" sz="1200" b="0" i="1" smtClean="0">
                              <a:latin typeface="Cambria Math" panose="02040503050406030204" pitchFamily="18" charset="0"/>
                            </a:rPr>
                            <m:t>𝑛</m:t>
                          </m:r>
                        </m:den>
                      </m:f>
                      <m:nary>
                        <m:naryPr>
                          <m:chr m:val="∑"/>
                          <m:ctrlPr>
                            <a:rPr lang="en-US" sz="1200" b="0" i="1" smtClean="0">
                              <a:latin typeface="Cambria Math" panose="02040503050406030204" pitchFamily="18" charset="0"/>
                            </a:rPr>
                          </m:ctrlPr>
                        </m:naryPr>
                        <m:sub>
                          <m:r>
                            <m:rPr>
                              <m:brk m:alnAt="23"/>
                            </m:rPr>
                            <a:rPr lang="en-US" sz="1200" b="0" i="1" smtClean="0">
                              <a:latin typeface="Cambria Math" panose="02040503050406030204" pitchFamily="18" charset="0"/>
                            </a:rPr>
                            <m:t>𝑖</m:t>
                          </m:r>
                          <m:r>
                            <a:rPr lang="en-US" sz="1200" b="0" i="1" smtClean="0">
                              <a:latin typeface="Cambria Math" panose="02040503050406030204" pitchFamily="18" charset="0"/>
                            </a:rPr>
                            <m:t>=1</m:t>
                          </m:r>
                        </m:sub>
                        <m:sup>
                          <m:r>
                            <a:rPr lang="en-US" sz="1200" b="0" i="1" smtClean="0">
                              <a:latin typeface="Cambria Math" panose="02040503050406030204" pitchFamily="18" charset="0"/>
                            </a:rPr>
                            <m:t>𝑛</m:t>
                          </m:r>
                        </m:sup>
                        <m:e>
                          <m:d>
                            <m:dPr>
                              <m:begChr m:val="|"/>
                              <m:endChr m:val="|"/>
                              <m:ctrlPr>
                                <a:rPr lang="en-US" sz="1200" b="0" i="1" smtClean="0">
                                  <a:latin typeface="Cambria Math" panose="02040503050406030204" pitchFamily="18" charset="0"/>
                                </a:rPr>
                              </m:ctrlPr>
                            </m:dPr>
                            <m:e>
                              <m:f>
                                <m:fPr>
                                  <m:ctrlPr>
                                    <a:rPr lang="en-US" sz="1200" b="0" i="1" smtClean="0">
                                      <a:latin typeface="Cambria Math" panose="02040503050406030204" pitchFamily="18" charset="0"/>
                                    </a:rPr>
                                  </m:ctrlPr>
                                </m:fPr>
                                <m:num>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𝑖</m:t>
                                      </m:r>
                                      <m:r>
                                        <a:rPr lang="en-US" sz="1200" b="0" i="1" smtClean="0">
                                          <a:latin typeface="Cambria Math" panose="02040503050406030204" pitchFamily="18" charset="0"/>
                                        </a:rPr>
                                        <m:t>−</m:t>
                                      </m:r>
                                    </m:sub>
                                  </m:sSub>
                                  <m:acc>
                                    <m:accPr>
                                      <m:chr m:val="̂"/>
                                      <m:ctrlPr>
                                        <a:rPr lang="en-US" sz="1200" b="0" i="1" smtClean="0">
                                          <a:latin typeface="Cambria Math" panose="02040503050406030204" pitchFamily="18" charset="0"/>
                                        </a:rPr>
                                      </m:ctrlPr>
                                    </m:acc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e>
                                  </m:acc>
                                </m:num>
                                <m:den>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den>
                              </m:f>
                            </m:e>
                          </m:d>
                          <m:r>
                            <a:rPr lang="en-US" sz="1200" b="0" i="1" smtClean="0">
                              <a:latin typeface="Cambria Math" panose="02040503050406030204" pitchFamily="18" charset="0"/>
                            </a:rPr>
                            <m:t>∗100</m:t>
                          </m:r>
                        </m:e>
                      </m:nary>
                    </m:oMath>
                  </m:oMathPara>
                </a14:m>
                <a:endParaRPr lang="en-US" sz="1200" dirty="0"/>
              </a:p>
            </p:txBody>
          </p:sp>
        </mc:Choice>
        <mc:Fallback xmlns="">
          <p:sp>
            <p:nvSpPr>
              <p:cNvPr id="9" name="Content Placeholder 7"/>
              <p:cNvSpPr>
                <a:spLocks noGrp="1" noRot="1" noChangeAspect="1" noMove="1" noResize="1" noEditPoints="1" noAdjustHandles="1" noChangeArrowheads="1" noChangeShapeType="1" noTextEdit="1"/>
              </p:cNvSpPr>
              <p:nvPr>
                <p:ph idx="1"/>
              </p:nvPr>
            </p:nvSpPr>
            <p:spPr>
              <a:xfrm>
                <a:off x="5100456" y="1965841"/>
                <a:ext cx="2753486" cy="895442"/>
              </a:xfrm>
              <a:blipFill>
                <a:blip r:embed="rId3"/>
                <a:stretch>
                  <a:fillRect t="-68027" b="-61224"/>
                </a:stretch>
              </a:blipFill>
            </p:spPr>
            <p:txBody>
              <a:bodyPr/>
              <a:lstStyle/>
              <a:p>
                <a:r>
                  <a:rPr lang="en-US">
                    <a:noFill/>
                  </a:rPr>
                  <a:t> </a:t>
                </a:r>
              </a:p>
            </p:txBody>
          </p:sp>
        </mc:Fallback>
      </mc:AlternateContent>
      <p:sp>
        <p:nvSpPr>
          <p:cNvPr id="10" name="Rectangle 9"/>
          <p:cNvSpPr/>
          <p:nvPr/>
        </p:nvSpPr>
        <p:spPr>
          <a:xfrm>
            <a:off x="4514849" y="1874989"/>
            <a:ext cx="4149965" cy="1123392"/>
          </a:xfrm>
          <a:prstGeom prst="rect">
            <a:avLst/>
          </a:prstGeom>
          <a:no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mc:AlternateContent xmlns:mc="http://schemas.openxmlformats.org/markup-compatibility/2006" xmlns:a14="http://schemas.microsoft.com/office/drawing/2010/main">
        <mc:Choice Requires="a14">
          <p:sp>
            <p:nvSpPr>
              <p:cNvPr id="11" name="Rectangle 10"/>
              <p:cNvSpPr/>
              <p:nvPr/>
            </p:nvSpPr>
            <p:spPr>
              <a:xfrm>
                <a:off x="4557553" y="2472064"/>
                <a:ext cx="3957797" cy="523220"/>
              </a:xfrm>
              <a:prstGeom prst="rect">
                <a:avLst/>
              </a:prstGeom>
            </p:spPr>
            <p:txBody>
              <a:bodyPr wrap="square">
                <a:spAutoFit/>
              </a:bodyPr>
              <a:lstStyle/>
              <a:p>
                <a:r>
                  <a:rPr lang="en-US" sz="1400" dirty="0"/>
                  <a:t>where </a:t>
                </a:r>
                <a14:m>
                  <m:oMath xmlns:m="http://schemas.openxmlformats.org/officeDocument/2006/math">
                    <m:r>
                      <a:rPr lang="en-US" sz="1400" i="1">
                        <a:latin typeface="Cambria Math" panose="02040503050406030204" pitchFamily="18" charset="0"/>
                      </a:rPr>
                      <m:t>𝑛</m:t>
                    </m:r>
                  </m:oMath>
                </a14:m>
                <a:r>
                  <a:rPr lang="en-US" sz="1400" dirty="0"/>
                  <a:t> is the number of samples,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𝑦</m:t>
                        </m:r>
                      </m:e>
                      <m:sub>
                        <m:r>
                          <a:rPr lang="en-US" sz="1400" i="1">
                            <a:latin typeface="Cambria Math" panose="02040503050406030204" pitchFamily="18" charset="0"/>
                          </a:rPr>
                          <m:t>𝑖</m:t>
                        </m:r>
                      </m:sub>
                    </m:sSub>
                  </m:oMath>
                </a14:m>
                <a:r>
                  <a:rPr lang="en-US" sz="1400" dirty="0"/>
                  <a:t> is the actual price, </a:t>
                </a:r>
                <a14:m>
                  <m:oMath xmlns:m="http://schemas.openxmlformats.org/officeDocument/2006/math">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𝑦</m:t>
                            </m:r>
                          </m:e>
                          <m:sub>
                            <m:r>
                              <a:rPr lang="en-US" sz="1400" i="1">
                                <a:latin typeface="Cambria Math" panose="02040503050406030204" pitchFamily="18" charset="0"/>
                              </a:rPr>
                              <m:t>𝑖</m:t>
                            </m:r>
                          </m:sub>
                        </m:sSub>
                      </m:e>
                    </m:acc>
                    <m:r>
                      <a:rPr lang="en-US" sz="1400" i="1">
                        <a:latin typeface="Cambria Math" panose="02040503050406030204" pitchFamily="18" charset="0"/>
                      </a:rPr>
                      <m:t> </m:t>
                    </m:r>
                  </m:oMath>
                </a14:m>
                <a:r>
                  <a:rPr lang="en-US" sz="1400" dirty="0"/>
                  <a:t>is the predicted price</a:t>
                </a:r>
              </a:p>
            </p:txBody>
          </p:sp>
        </mc:Choice>
        <mc:Fallback xmlns="">
          <p:sp>
            <p:nvSpPr>
              <p:cNvPr id="11" name="Rectangle 10"/>
              <p:cNvSpPr>
                <a:spLocks noRot="1" noChangeAspect="1" noMove="1" noResize="1" noEditPoints="1" noAdjustHandles="1" noChangeArrowheads="1" noChangeShapeType="1" noTextEdit="1"/>
              </p:cNvSpPr>
              <p:nvPr/>
            </p:nvSpPr>
            <p:spPr>
              <a:xfrm>
                <a:off x="4557553" y="2472064"/>
                <a:ext cx="3957797" cy="523220"/>
              </a:xfrm>
              <a:prstGeom prst="rect">
                <a:avLst/>
              </a:prstGeom>
              <a:blipFill>
                <a:blip r:embed="rId4"/>
                <a:stretch>
                  <a:fillRect l="-462" t="-2353" b="-11765"/>
                </a:stretch>
              </a:blipFill>
            </p:spPr>
            <p:txBody>
              <a:bodyPr/>
              <a:lstStyle/>
              <a:p>
                <a:r>
                  <a:rPr lang="en-US">
                    <a:noFill/>
                  </a:rPr>
                  <a:t> </a:t>
                </a:r>
              </a:p>
            </p:txBody>
          </p:sp>
        </mc:Fallback>
      </mc:AlternateContent>
      <p:grpSp>
        <p:nvGrpSpPr>
          <p:cNvPr id="12" name="Group 11"/>
          <p:cNvGrpSpPr/>
          <p:nvPr/>
        </p:nvGrpSpPr>
        <p:grpSpPr>
          <a:xfrm>
            <a:off x="4514850" y="3103722"/>
            <a:ext cx="4213514" cy="2493521"/>
            <a:chOff x="4263886" y="2941983"/>
            <a:chExt cx="4880114" cy="2933865"/>
          </a:xfrm>
        </p:grpSpPr>
        <mc:AlternateContent xmlns:mc="http://schemas.openxmlformats.org/markup-compatibility/2006" xmlns:a14="http://schemas.microsoft.com/office/drawing/2010/main">
          <mc:Choice Requires="a14">
            <p:sp>
              <p:nvSpPr>
                <p:cNvPr id="13" name="Content Placeholder 7"/>
                <p:cNvSpPr txBox="1">
                  <a:spLocks/>
                </p:cNvSpPr>
                <p:nvPr/>
              </p:nvSpPr>
              <p:spPr>
                <a:xfrm>
                  <a:off x="4313582" y="3094102"/>
                  <a:ext cx="4315870" cy="914399"/>
                </a:xfrm>
                <a:prstGeom prst="rect">
                  <a:avLst/>
                </a:prstGeom>
              </p:spPr>
              <p:txBody>
                <a:bodyPr vert="horz" lIns="91440" tIns="45720" rIns="91440" bIns="45720" rtlCol="0">
                  <a:normAutofit/>
                </a:bodyPr>
                <a:lstStyle>
                  <a:lvl1pPr marL="384048" indent="-384048" algn="l" defTabSz="685800" rtl="0" eaLnBrk="1" latinLnBrk="0" hangingPunct="1">
                    <a:lnSpc>
                      <a:spcPct val="94000"/>
                    </a:lnSpc>
                    <a:spcBef>
                      <a:spcPts val="1000"/>
                    </a:spcBef>
                    <a:spcAft>
                      <a:spcPts val="200"/>
                    </a:spcAft>
                    <a:buFont typeface="Franklin Gothic Book" panose="020B0503020102020204" pitchFamily="34" charset="0"/>
                    <a:buChar char="■"/>
                    <a:defRPr sz="1500" kern="1200" baseline="0">
                      <a:solidFill>
                        <a:schemeClr val="tx2"/>
                      </a:solidFill>
                      <a:latin typeface="+mn-lt"/>
                      <a:ea typeface="+mn-ea"/>
                      <a:cs typeface="+mn-cs"/>
                    </a:defRPr>
                  </a:lvl1pPr>
                  <a:lvl2pPr marL="914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500" i="1" kern="1200" baseline="0">
                      <a:solidFill>
                        <a:schemeClr val="tx2"/>
                      </a:solidFill>
                      <a:latin typeface="+mn-lt"/>
                      <a:ea typeface="+mn-ea"/>
                      <a:cs typeface="+mn-cs"/>
                    </a:defRPr>
                  </a:lvl2pPr>
                  <a:lvl3pPr marL="1371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350" kern="1200" baseline="0">
                      <a:solidFill>
                        <a:schemeClr val="tx2"/>
                      </a:solidFill>
                      <a:latin typeface="+mn-lt"/>
                      <a:ea typeface="+mn-ea"/>
                      <a:cs typeface="+mn-cs"/>
                    </a:defRPr>
                  </a:lvl3pPr>
                  <a:lvl4pPr marL="1828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350" i="1" kern="1200" baseline="0">
                      <a:solidFill>
                        <a:schemeClr val="tx2"/>
                      </a:solidFill>
                      <a:latin typeface="+mn-lt"/>
                      <a:ea typeface="+mn-ea"/>
                      <a:cs typeface="+mn-cs"/>
                    </a:defRPr>
                  </a:lvl4pPr>
                  <a:lvl5pPr marL="22860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200" kern="1200" baseline="0">
                      <a:solidFill>
                        <a:schemeClr val="tx2"/>
                      </a:solidFill>
                      <a:latin typeface="+mn-lt"/>
                      <a:ea typeface="+mn-ea"/>
                      <a:cs typeface="+mn-cs"/>
                    </a:defRPr>
                  </a:lvl5pPr>
                  <a:lvl6pPr marL="27432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200" i="1" kern="1200" baseline="0">
                      <a:solidFill>
                        <a:schemeClr val="tx2"/>
                      </a:solidFill>
                      <a:latin typeface="+mn-lt"/>
                      <a:ea typeface="+mn-ea"/>
                      <a:cs typeface="+mn-cs"/>
                    </a:defRPr>
                  </a:lvl6pPr>
                  <a:lvl7pPr marL="32004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200" kern="1200" baseline="0">
                      <a:solidFill>
                        <a:schemeClr val="tx2"/>
                      </a:solidFill>
                      <a:latin typeface="+mn-lt"/>
                      <a:ea typeface="+mn-ea"/>
                      <a:cs typeface="+mn-cs"/>
                    </a:defRPr>
                  </a:lvl7pPr>
                  <a:lvl8pPr marL="36576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200" i="1" kern="1200" baseline="0">
                      <a:solidFill>
                        <a:schemeClr val="tx2"/>
                      </a:solidFill>
                      <a:latin typeface="+mn-lt"/>
                      <a:ea typeface="+mn-ea"/>
                      <a:cs typeface="+mn-cs"/>
                    </a:defRPr>
                  </a:lvl8pPr>
                  <a:lvl9pPr marL="4114800" indent="-384048" algn="l" defTabSz="685800" rtl="0" eaLnBrk="1" latinLnBrk="0" hangingPunct="1">
                    <a:lnSpc>
                      <a:spcPct val="94000"/>
                    </a:lnSpc>
                    <a:spcBef>
                      <a:spcPts val="500"/>
                    </a:spcBef>
                    <a:spcAft>
                      <a:spcPts val="200"/>
                    </a:spcAft>
                    <a:buFont typeface="Franklin Gothic Book" panose="020B0503020102020204" pitchFamily="34" charset="0"/>
                    <a:buChar char="■"/>
                    <a:defRPr sz="1200" kern="1200" baseline="0">
                      <a:solidFill>
                        <a:schemeClr val="tx2"/>
                      </a:solidFill>
                      <a:latin typeface="+mn-lt"/>
                      <a:ea typeface="+mn-ea"/>
                      <a:cs typeface="+mn-cs"/>
                    </a:defRPr>
                  </a:lvl9pPr>
                </a:lstStyle>
                <a:p>
                  <a:pPr marL="0" indent="0">
                    <a:buNone/>
                  </a:pPr>
                  <a14:m>
                    <m:oMathPara xmlns:m="http://schemas.openxmlformats.org/officeDocument/2006/math">
                      <m:oMathParaPr>
                        <m:jc m:val="centerGroup"/>
                      </m:oMathParaPr>
                      <m:oMath xmlns:m="http://schemas.openxmlformats.org/officeDocument/2006/math">
                        <m:r>
                          <a:rPr lang="en-US" sz="1200" b="0" i="1" smtClean="0">
                            <a:solidFill>
                              <a:schemeClr val="tx1"/>
                            </a:solidFill>
                            <a:latin typeface="Cambria Math" panose="02040503050406030204" pitchFamily="18" charset="0"/>
                          </a:rPr>
                          <m:t>𝐴</m:t>
                        </m:r>
                        <m:r>
                          <a:rPr lang="en-US" sz="1200" i="1" smtClean="0">
                            <a:solidFill>
                              <a:schemeClr val="tx1"/>
                            </a:solidFill>
                            <a:latin typeface="Cambria Math" panose="02040503050406030204" pitchFamily="18" charset="0"/>
                          </a:rPr>
                          <m:t>𝑀𝐴𝑃𝐸</m:t>
                        </m:r>
                        <m:r>
                          <a:rPr lang="en-US" sz="1200" i="1" smtClean="0">
                            <a:solidFill>
                              <a:schemeClr val="tx1"/>
                            </a:solidFill>
                            <a:latin typeface="Cambria Math" panose="02040503050406030204" pitchFamily="18" charset="0"/>
                          </a:rPr>
                          <m:t>= </m:t>
                        </m:r>
                        <m:f>
                          <m:fPr>
                            <m:ctrlPr>
                              <a:rPr lang="en-US" sz="1200" i="1" smtClean="0">
                                <a:solidFill>
                                  <a:schemeClr val="tx1"/>
                                </a:solidFill>
                                <a:latin typeface="Cambria Math" panose="02040503050406030204" pitchFamily="18" charset="0"/>
                              </a:rPr>
                            </m:ctrlPr>
                          </m:fPr>
                          <m:num>
                            <m:r>
                              <a:rPr lang="en-US" sz="1200" i="1" smtClean="0">
                                <a:solidFill>
                                  <a:schemeClr val="tx1"/>
                                </a:solidFill>
                                <a:latin typeface="Cambria Math" panose="02040503050406030204" pitchFamily="18" charset="0"/>
                              </a:rPr>
                              <m:t>1</m:t>
                            </m:r>
                          </m:num>
                          <m:den>
                            <m:r>
                              <a:rPr lang="en-US" sz="1200" i="1" smtClean="0">
                                <a:solidFill>
                                  <a:schemeClr val="tx1"/>
                                </a:solidFill>
                                <a:latin typeface="Cambria Math" panose="02040503050406030204" pitchFamily="18" charset="0"/>
                              </a:rPr>
                              <m:t>𝑛</m:t>
                            </m:r>
                          </m:den>
                        </m:f>
                        <m:nary>
                          <m:naryPr>
                            <m:chr m:val="∑"/>
                            <m:ctrlPr>
                              <a:rPr lang="en-US" sz="1200" i="1" smtClean="0">
                                <a:solidFill>
                                  <a:schemeClr val="tx1"/>
                                </a:solidFill>
                                <a:latin typeface="Cambria Math" panose="02040503050406030204" pitchFamily="18" charset="0"/>
                              </a:rPr>
                            </m:ctrlPr>
                          </m:naryPr>
                          <m:sub>
                            <m:r>
                              <m:rPr>
                                <m:brk m:alnAt="23"/>
                              </m:rPr>
                              <a:rPr lang="en-US" sz="1200" i="1" smtClean="0">
                                <a:solidFill>
                                  <a:schemeClr val="tx1"/>
                                </a:solidFill>
                                <a:latin typeface="Cambria Math" panose="02040503050406030204" pitchFamily="18" charset="0"/>
                              </a:rPr>
                              <m:t>𝑖</m:t>
                            </m:r>
                            <m:r>
                              <a:rPr lang="en-US" sz="1200" i="1" smtClean="0">
                                <a:solidFill>
                                  <a:schemeClr val="tx1"/>
                                </a:solidFill>
                                <a:latin typeface="Cambria Math" panose="02040503050406030204" pitchFamily="18" charset="0"/>
                              </a:rPr>
                              <m:t>=1</m:t>
                            </m:r>
                          </m:sub>
                          <m:sup>
                            <m:r>
                              <a:rPr lang="en-US" sz="1200" i="1" smtClean="0">
                                <a:solidFill>
                                  <a:schemeClr val="tx1"/>
                                </a:solidFill>
                                <a:latin typeface="Cambria Math" panose="02040503050406030204" pitchFamily="18" charset="0"/>
                              </a:rPr>
                              <m:t>𝑛</m:t>
                            </m:r>
                          </m:sup>
                          <m:e>
                            <m:d>
                              <m:dPr>
                                <m:begChr m:val="|"/>
                                <m:endChr m:val="|"/>
                                <m:ctrlPr>
                                  <a:rPr lang="en-US" sz="1200" i="1" smtClean="0">
                                    <a:solidFill>
                                      <a:schemeClr val="tx1"/>
                                    </a:solidFill>
                                    <a:latin typeface="Cambria Math" panose="02040503050406030204" pitchFamily="18" charset="0"/>
                                  </a:rPr>
                                </m:ctrlPr>
                              </m:dPr>
                              <m:e>
                                <m:f>
                                  <m:fPr>
                                    <m:ctrlPr>
                                      <a:rPr lang="en-US" sz="1200" i="1" smtClean="0">
                                        <a:solidFill>
                                          <a:schemeClr val="tx1"/>
                                        </a:solidFill>
                                        <a:latin typeface="Cambria Math" panose="02040503050406030204" pitchFamily="18" charset="0"/>
                                      </a:rPr>
                                    </m:ctrlPr>
                                  </m:fPr>
                                  <m:num>
                                    <m:sSub>
                                      <m:sSubPr>
                                        <m:ctrlPr>
                                          <a:rPr lang="en-US" sz="1200" i="1" smtClean="0">
                                            <a:solidFill>
                                              <a:schemeClr val="tx1"/>
                                            </a:solidFill>
                                            <a:latin typeface="Cambria Math" panose="02040503050406030204" pitchFamily="18" charset="0"/>
                                          </a:rPr>
                                        </m:ctrlPr>
                                      </m:sSubPr>
                                      <m:e>
                                        <m:r>
                                          <a:rPr lang="en-US" sz="1200" i="1" smtClean="0">
                                            <a:solidFill>
                                              <a:schemeClr val="tx1"/>
                                            </a:solidFill>
                                            <a:latin typeface="Cambria Math" panose="02040503050406030204" pitchFamily="18" charset="0"/>
                                          </a:rPr>
                                          <m:t>𝑦</m:t>
                                        </m:r>
                                      </m:e>
                                      <m:sub>
                                        <m:r>
                                          <a:rPr lang="en-US" sz="1200" i="1" smtClean="0">
                                            <a:solidFill>
                                              <a:schemeClr val="tx1"/>
                                            </a:solidFill>
                                            <a:latin typeface="Cambria Math" panose="02040503050406030204" pitchFamily="18" charset="0"/>
                                          </a:rPr>
                                          <m:t>𝑖</m:t>
                                        </m:r>
                                        <m:r>
                                          <a:rPr lang="en-US" sz="1200" i="1" smtClean="0">
                                            <a:solidFill>
                                              <a:schemeClr val="tx1"/>
                                            </a:solidFill>
                                            <a:latin typeface="Cambria Math" panose="02040503050406030204" pitchFamily="18" charset="0"/>
                                          </a:rPr>
                                          <m:t>−</m:t>
                                        </m:r>
                                      </m:sub>
                                    </m:sSub>
                                    <m:acc>
                                      <m:accPr>
                                        <m:chr m:val="̂"/>
                                        <m:ctrlPr>
                                          <a:rPr lang="en-US" sz="1200" i="1" smtClean="0">
                                            <a:solidFill>
                                              <a:schemeClr val="tx1"/>
                                            </a:solidFill>
                                            <a:latin typeface="Cambria Math" panose="02040503050406030204" pitchFamily="18" charset="0"/>
                                          </a:rPr>
                                        </m:ctrlPr>
                                      </m:acc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𝑦</m:t>
                                            </m:r>
                                          </m:e>
                                          <m:sub>
                                            <m:r>
                                              <a:rPr lang="en-US" sz="1200" i="1">
                                                <a:solidFill>
                                                  <a:schemeClr val="tx1"/>
                                                </a:solidFill>
                                                <a:latin typeface="Cambria Math" panose="02040503050406030204" pitchFamily="18" charset="0"/>
                                              </a:rPr>
                                              <m:t>𝑖</m:t>
                                            </m:r>
                                          </m:sub>
                                        </m:sSub>
                                      </m:e>
                                    </m:acc>
                                  </m:num>
                                  <m:den>
                                    <m:sSub>
                                      <m:sSubPr>
                                        <m:ctrlPr>
                                          <a:rPr lang="en-US" sz="1200" i="1">
                                            <a:solidFill>
                                              <a:schemeClr val="tx1"/>
                                            </a:solidFill>
                                            <a:latin typeface="Cambria Math" panose="02040503050406030204" pitchFamily="18" charset="0"/>
                                          </a:rPr>
                                        </m:ctrlPr>
                                      </m:sSubPr>
                                      <m:e>
                                        <m:r>
                                          <a:rPr lang="en-US" sz="1200" b="0" i="1" smtClean="0">
                                            <a:solidFill>
                                              <a:schemeClr val="tx1"/>
                                            </a:solidFill>
                                            <a:latin typeface="Cambria Math" panose="02040503050406030204" pitchFamily="18" charset="0"/>
                                          </a:rPr>
                                          <m:t>2∗</m:t>
                                        </m:r>
                                        <m:r>
                                          <a:rPr lang="en-US" sz="1200" i="1">
                                            <a:solidFill>
                                              <a:schemeClr val="tx1"/>
                                            </a:solidFill>
                                            <a:latin typeface="Cambria Math" panose="02040503050406030204" pitchFamily="18" charset="0"/>
                                          </a:rPr>
                                          <m:t>𝑦</m:t>
                                        </m:r>
                                      </m:e>
                                      <m:sub>
                                        <m:r>
                                          <a:rPr lang="en-US" sz="1200" i="1">
                                            <a:solidFill>
                                              <a:schemeClr val="tx1"/>
                                            </a:solidFill>
                                            <a:latin typeface="Cambria Math" panose="02040503050406030204" pitchFamily="18" charset="0"/>
                                          </a:rPr>
                                          <m:t>𝑖</m:t>
                                        </m:r>
                                      </m:sub>
                                    </m:sSub>
                                  </m:den>
                                </m:f>
                              </m:e>
                            </m:d>
                            <m:r>
                              <a:rPr lang="en-US" sz="1200" i="1" smtClean="0">
                                <a:solidFill>
                                  <a:schemeClr val="tx1"/>
                                </a:solidFill>
                                <a:latin typeface="Cambria Math" panose="02040503050406030204" pitchFamily="18" charset="0"/>
                              </a:rPr>
                              <m:t>∗</m:t>
                            </m:r>
                            <m:r>
                              <a:rPr lang="en-US" sz="1200" b="0" i="1" smtClean="0">
                                <a:solidFill>
                                  <a:schemeClr val="tx1"/>
                                </a:solidFill>
                                <a:latin typeface="Cambria Math" panose="02040503050406030204" pitchFamily="18" charset="0"/>
                              </a:rPr>
                              <m:t>𝑐</m:t>
                            </m:r>
                            <m:d>
                              <m:dPr>
                                <m:ctrlPr>
                                  <a:rPr lang="en-US" sz="1200" b="0" i="1" smtClean="0">
                                    <a:solidFill>
                                      <a:schemeClr val="tx1"/>
                                    </a:solidFill>
                                    <a:latin typeface="Cambria Math" panose="02040503050406030204" pitchFamily="18" charset="0"/>
                                  </a:rPr>
                                </m:ctrlPr>
                              </m:d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𝑦</m:t>
                                    </m:r>
                                  </m:e>
                                  <m:sub>
                                    <m:r>
                                      <a:rPr lang="en-US" sz="1200" i="1">
                                        <a:solidFill>
                                          <a:schemeClr val="tx1"/>
                                        </a:solidFill>
                                        <a:latin typeface="Cambria Math" panose="02040503050406030204" pitchFamily="18" charset="0"/>
                                      </a:rPr>
                                      <m:t>𝑖</m:t>
                                    </m:r>
                                  </m:sub>
                                </m:sSub>
                                <m:r>
                                  <a:rPr lang="en-US" sz="1200" b="0" i="1" smtClean="0">
                                    <a:solidFill>
                                      <a:schemeClr val="tx1"/>
                                    </a:solidFill>
                                    <a:latin typeface="Cambria Math" panose="02040503050406030204" pitchFamily="18" charset="0"/>
                                  </a:rPr>
                                  <m:t>,</m:t>
                                </m:r>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𝑦</m:t>
                                    </m:r>
                                  </m:e>
                                  <m:sub>
                                    <m:r>
                                      <a:rPr lang="en-US" sz="1200" i="1">
                                        <a:solidFill>
                                          <a:schemeClr val="tx1"/>
                                        </a:solidFill>
                                        <a:latin typeface="Cambria Math" panose="02040503050406030204" pitchFamily="18" charset="0"/>
                                      </a:rPr>
                                      <m:t>𝑖</m:t>
                                    </m:r>
                                    <m:r>
                                      <a:rPr lang="en-US" sz="1200" b="0" i="1" smtClean="0">
                                        <a:solidFill>
                                          <a:schemeClr val="tx1"/>
                                        </a:solidFill>
                                        <a:latin typeface="Cambria Math" panose="02040503050406030204" pitchFamily="18" charset="0"/>
                                      </a:rPr>
                                      <m:t>+1</m:t>
                                    </m:r>
                                  </m:sub>
                                </m:sSub>
                                <m:r>
                                  <a:rPr lang="en-US" sz="1200" b="0" i="1" smtClean="0">
                                    <a:solidFill>
                                      <a:schemeClr val="tx1"/>
                                    </a:solidFill>
                                    <a:latin typeface="Cambria Math" panose="02040503050406030204" pitchFamily="18" charset="0"/>
                                  </a:rPr>
                                  <m:t>,</m:t>
                                </m:r>
                                <m:acc>
                                  <m:accPr>
                                    <m:chr m:val="̂"/>
                                    <m:ctrlPr>
                                      <a:rPr lang="en-US" sz="1200" b="0" i="1" smtClean="0">
                                        <a:solidFill>
                                          <a:schemeClr val="tx1"/>
                                        </a:solidFill>
                                        <a:latin typeface="Cambria Math" panose="02040503050406030204" pitchFamily="18" charset="0"/>
                                      </a:rPr>
                                    </m:ctrlPr>
                                  </m:accPr>
                                  <m:e>
                                    <m:sSub>
                                      <m:sSubPr>
                                        <m:ctrlPr>
                                          <a:rPr lang="en-US" sz="1200" i="1">
                                            <a:solidFill>
                                              <a:schemeClr val="tx1"/>
                                            </a:solidFill>
                                            <a:latin typeface="Cambria Math" panose="02040503050406030204" pitchFamily="18" charset="0"/>
                                          </a:rPr>
                                        </m:ctrlPr>
                                      </m:sSubPr>
                                      <m:e>
                                        <m:r>
                                          <a:rPr lang="en-US" sz="1200" i="1">
                                            <a:solidFill>
                                              <a:schemeClr val="tx1"/>
                                            </a:solidFill>
                                            <a:latin typeface="Cambria Math" panose="02040503050406030204" pitchFamily="18" charset="0"/>
                                          </a:rPr>
                                          <m:t>𝑦</m:t>
                                        </m:r>
                                      </m:e>
                                      <m:sub>
                                        <m:r>
                                          <a:rPr lang="en-US" sz="1200" i="1">
                                            <a:solidFill>
                                              <a:schemeClr val="tx1"/>
                                            </a:solidFill>
                                            <a:latin typeface="Cambria Math" panose="02040503050406030204" pitchFamily="18" charset="0"/>
                                          </a:rPr>
                                          <m:t>𝑖</m:t>
                                        </m:r>
                                      </m:sub>
                                    </m:sSub>
                                  </m:e>
                                </m:acc>
                                <m:r>
                                  <a:rPr lang="en-US" sz="1200" b="0" i="1" smtClean="0">
                                    <a:solidFill>
                                      <a:schemeClr val="tx1"/>
                                    </a:solidFill>
                                    <a:latin typeface="Cambria Math" panose="02040503050406030204" pitchFamily="18" charset="0"/>
                                  </a:rPr>
                                  <m:t>, </m:t>
                                </m:r>
                                <m:sSub>
                                  <m:sSubPr>
                                    <m:ctrlPr>
                                      <a:rPr lang="en-US" sz="1200" b="0" i="1" smtClean="0">
                                        <a:solidFill>
                                          <a:schemeClr val="tx1"/>
                                        </a:solidFill>
                                        <a:latin typeface="Cambria Math" panose="02040503050406030204" pitchFamily="18" charset="0"/>
                                      </a:rPr>
                                    </m:ctrlPr>
                                  </m:sSubPr>
                                  <m:e>
                                    <m:acc>
                                      <m:accPr>
                                        <m:chr m:val="̂"/>
                                        <m:ctrlPr>
                                          <a:rPr lang="en-US" sz="1200" i="1">
                                            <a:solidFill>
                                              <a:schemeClr val="tx1"/>
                                            </a:solidFill>
                                            <a:latin typeface="Cambria Math" panose="02040503050406030204" pitchFamily="18" charset="0"/>
                                          </a:rPr>
                                        </m:ctrlPr>
                                      </m:accPr>
                                      <m:e>
                                        <m:r>
                                          <a:rPr lang="en-US" sz="1200" i="1">
                                            <a:solidFill>
                                              <a:schemeClr val="tx1"/>
                                            </a:solidFill>
                                            <a:latin typeface="Cambria Math" panose="02040503050406030204" pitchFamily="18" charset="0"/>
                                          </a:rPr>
                                          <m:t>𝑦</m:t>
                                        </m:r>
                                      </m:e>
                                    </m:acc>
                                  </m:e>
                                  <m:sub>
                                    <m:r>
                                      <a:rPr lang="en-US" sz="1200" b="0" i="1" smtClean="0">
                                        <a:solidFill>
                                          <a:schemeClr val="tx1"/>
                                        </a:solidFill>
                                        <a:latin typeface="Cambria Math" panose="02040503050406030204" pitchFamily="18" charset="0"/>
                                      </a:rPr>
                                      <m:t>𝑖</m:t>
                                    </m:r>
                                    <m:r>
                                      <a:rPr lang="en-US" sz="1200" b="0" i="1" smtClean="0">
                                        <a:solidFill>
                                          <a:schemeClr val="tx1"/>
                                        </a:solidFill>
                                        <a:latin typeface="Cambria Math" panose="02040503050406030204" pitchFamily="18" charset="0"/>
                                      </a:rPr>
                                      <m:t>+1</m:t>
                                    </m:r>
                                  </m:sub>
                                </m:sSub>
                              </m:e>
                            </m:d>
                            <m:r>
                              <a:rPr lang="en-US" sz="1200" b="0" i="1" smtClean="0">
                                <a:solidFill>
                                  <a:schemeClr val="tx1"/>
                                </a:solidFill>
                                <a:latin typeface="Cambria Math" panose="02040503050406030204" pitchFamily="18" charset="0"/>
                              </a:rPr>
                              <m:t>∗</m:t>
                            </m:r>
                            <m:r>
                              <a:rPr lang="en-US" sz="1200" i="1" smtClean="0">
                                <a:solidFill>
                                  <a:schemeClr val="tx1"/>
                                </a:solidFill>
                                <a:latin typeface="Cambria Math" panose="02040503050406030204" pitchFamily="18" charset="0"/>
                              </a:rPr>
                              <m:t>100</m:t>
                            </m:r>
                          </m:e>
                        </m:nary>
                      </m:oMath>
                    </m:oMathPara>
                  </a14:m>
                  <a:endParaRPr lang="en-US" sz="1200" dirty="0">
                    <a:solidFill>
                      <a:schemeClr val="tx1"/>
                    </a:solidFill>
                  </a:endParaRPr>
                </a:p>
              </p:txBody>
            </p:sp>
          </mc:Choice>
          <mc:Fallback xmlns="">
            <p:sp>
              <p:nvSpPr>
                <p:cNvPr id="13" name="Content Placeholder 7"/>
                <p:cNvSpPr txBox="1">
                  <a:spLocks noRot="1" noChangeAspect="1" noMove="1" noResize="1" noEditPoints="1" noAdjustHandles="1" noChangeArrowheads="1" noChangeShapeType="1" noTextEdit="1"/>
                </p:cNvSpPr>
                <p:nvPr/>
              </p:nvSpPr>
              <p:spPr>
                <a:xfrm>
                  <a:off x="4313582" y="3094102"/>
                  <a:ext cx="4315870" cy="914399"/>
                </a:xfrm>
                <a:prstGeom prst="rect">
                  <a:avLst/>
                </a:prstGeom>
                <a:blipFill>
                  <a:blip r:embed="rId5"/>
                  <a:stretch>
                    <a:fillRect t="-76563" b="-86719"/>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4313582" y="4472606"/>
                  <a:ext cx="4083041" cy="41197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i="1" smtClean="0">
                            <a:latin typeface="Cambria Math" panose="02040503050406030204" pitchFamily="18" charset="0"/>
                          </a:rPr>
                          <m:t>𝑐</m:t>
                        </m:r>
                        <m:d>
                          <m:dPr>
                            <m:ctrlPr>
                              <a:rPr lang="en-US" sz="1200" i="1">
                                <a:latin typeface="Cambria Math" panose="02040503050406030204" pitchFamily="18" charset="0"/>
                              </a:rPr>
                            </m:ctrlPr>
                          </m:d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r>
                              <a:rPr lang="en-US" sz="1200" i="1">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r>
                                  <a:rPr lang="en-US" sz="1200" i="1">
                                    <a:latin typeface="Cambria Math" panose="02040503050406030204" pitchFamily="18" charset="0"/>
                                  </a:rPr>
                                  <m:t>+1</m:t>
                                </m:r>
                              </m:sub>
                            </m:sSub>
                            <m:r>
                              <a:rPr lang="en-US" sz="1200" i="1">
                                <a:latin typeface="Cambria Math" panose="02040503050406030204" pitchFamily="18" charset="0"/>
                              </a:rPr>
                              <m:t>,</m:t>
                            </m:r>
                            <m:acc>
                              <m:accPr>
                                <m:chr m:val="̂"/>
                                <m:ctrlPr>
                                  <a:rPr lang="en-US" sz="1200" i="1">
                                    <a:latin typeface="Cambria Math" panose="02040503050406030204" pitchFamily="18" charset="0"/>
                                  </a:rPr>
                                </m:ctrlPr>
                              </m:acc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e>
                            </m:acc>
                            <m:r>
                              <a:rPr lang="en-US" sz="1200" i="1">
                                <a:latin typeface="Cambria Math" panose="02040503050406030204" pitchFamily="18" charset="0"/>
                              </a:rPr>
                              <m:t>, </m:t>
                            </m:r>
                            <m:sSub>
                              <m:sSubPr>
                                <m:ctrlPr>
                                  <a:rPr lang="en-US" sz="1200" i="1">
                                    <a:latin typeface="Cambria Math" panose="02040503050406030204" pitchFamily="18" charset="0"/>
                                  </a:rPr>
                                </m:ctrlPr>
                              </m:sSubPr>
                              <m:e>
                                <m:acc>
                                  <m:accPr>
                                    <m:chr m:val="̂"/>
                                    <m:ctrlPr>
                                      <a:rPr lang="en-US" sz="1200" i="1">
                                        <a:latin typeface="Cambria Math" panose="02040503050406030204" pitchFamily="18" charset="0"/>
                                      </a:rPr>
                                    </m:ctrlPr>
                                  </m:accPr>
                                  <m:e>
                                    <m:r>
                                      <a:rPr lang="en-US" sz="1200" i="1">
                                        <a:latin typeface="Cambria Math" panose="02040503050406030204" pitchFamily="18" charset="0"/>
                                      </a:rPr>
                                      <m:t>𝑦</m:t>
                                    </m:r>
                                  </m:e>
                                </m:acc>
                              </m:e>
                              <m:sub>
                                <m:r>
                                  <a:rPr lang="en-US" sz="1200" i="1">
                                    <a:latin typeface="Cambria Math" panose="02040503050406030204" pitchFamily="18" charset="0"/>
                                  </a:rPr>
                                  <m:t>𝑖</m:t>
                                </m:r>
                                <m:r>
                                  <a:rPr lang="en-US" sz="1200" i="1">
                                    <a:latin typeface="Cambria Math" panose="02040503050406030204" pitchFamily="18" charset="0"/>
                                  </a:rPr>
                                  <m:t>+1</m:t>
                                </m:r>
                              </m:sub>
                            </m:sSub>
                          </m:e>
                        </m:d>
                        <m:r>
                          <a:rPr lang="en-US" sz="1200" b="0" i="1" smtClean="0">
                            <a:latin typeface="Cambria Math" panose="02040503050406030204" pitchFamily="18" charset="0"/>
                          </a:rPr>
                          <m:t>=</m:t>
                        </m:r>
                        <m:d>
                          <m:dPr>
                            <m:begChr m:val="{"/>
                            <m:endChr m:val=""/>
                            <m:ctrlPr>
                              <a:rPr lang="en-US" sz="1200" b="0" i="1" smtClean="0">
                                <a:latin typeface="Cambria Math" panose="02040503050406030204" pitchFamily="18" charset="0"/>
                              </a:rPr>
                            </m:ctrlPr>
                          </m:dPr>
                          <m:e>
                            <m:eqArr>
                              <m:eqArrPr>
                                <m:ctrlPr>
                                  <a:rPr lang="en-US" sz="1200" b="0" i="1" smtClean="0">
                                    <a:latin typeface="Cambria Math" panose="02040503050406030204" pitchFamily="18" charset="0"/>
                                  </a:rPr>
                                </m:ctrlPr>
                              </m:eqArrPr>
                              <m:e>
                                <m:r>
                                  <a:rPr lang="en-US" sz="1200" b="0" i="1" smtClean="0">
                                    <a:latin typeface="Cambria Math" panose="02040503050406030204" pitchFamily="18" charset="0"/>
                                  </a:rPr>
                                  <m:t>1, </m:t>
                                </m:r>
                                <m:r>
                                  <a:rPr lang="en-US" sz="1200" b="0" i="1" smtClean="0">
                                    <a:latin typeface="Cambria Math" panose="02040503050406030204" pitchFamily="18" charset="0"/>
                                  </a:rPr>
                                  <m:t>𝑖𝑓</m:t>
                                </m:r>
                                <m:r>
                                  <a:rPr lang="en-US" sz="1200" b="0" i="1" smtClean="0">
                                    <a:latin typeface="Cambria Math" panose="02040503050406030204" pitchFamily="18" charset="0"/>
                                  </a:rPr>
                                  <m:t> </m:t>
                                </m:r>
                                <m:r>
                                  <a:rPr lang="en-US" sz="1200" b="0" i="1" smtClean="0">
                                    <a:latin typeface="Cambria Math" panose="02040503050406030204" pitchFamily="18" charset="0"/>
                                  </a:rPr>
                                  <m:t>𝑠𝑖𝑔𝑛</m:t>
                                </m:r>
                                <m:d>
                                  <m:dPr>
                                    <m:ctrlPr>
                                      <a:rPr lang="en-US" sz="1200" b="0" i="1" smtClean="0">
                                        <a:latin typeface="Cambria Math" panose="02040503050406030204" pitchFamily="18" charset="0"/>
                                      </a:rPr>
                                    </m:ctrlPr>
                                  </m:dPr>
                                  <m:e>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𝑖</m:t>
                                        </m:r>
                                        <m:r>
                                          <a:rPr lang="en-US" sz="1200" b="0" i="1" smtClean="0">
                                            <a:latin typeface="Cambria Math" panose="02040503050406030204" pitchFamily="18" charset="0"/>
                                          </a:rPr>
                                          <m:t>+1</m:t>
                                        </m:r>
                                      </m:sub>
                                    </m:sSub>
                                    <m:r>
                                      <a:rPr lang="en-US" sz="1200" b="0" i="1" smtClean="0">
                                        <a:latin typeface="Cambria Math" panose="02040503050406030204" pitchFamily="18" charset="0"/>
                                      </a:rPr>
                                      <m:t>−</m:t>
                                    </m:r>
                                    <m:sSub>
                                      <m:sSubPr>
                                        <m:ctrlPr>
                                          <a:rPr lang="en-US" sz="1200" b="0" i="1" smtClean="0">
                                            <a:latin typeface="Cambria Math" panose="02040503050406030204" pitchFamily="18" charset="0"/>
                                          </a:rPr>
                                        </m:ctrlPr>
                                      </m:sSubPr>
                                      <m:e>
                                        <m:r>
                                          <a:rPr lang="en-US" sz="1200" b="0" i="1" smtClean="0">
                                            <a:latin typeface="Cambria Math" panose="02040503050406030204" pitchFamily="18" charset="0"/>
                                          </a:rPr>
                                          <m:t>𝑦</m:t>
                                        </m:r>
                                      </m:e>
                                      <m:sub>
                                        <m:r>
                                          <a:rPr lang="en-US" sz="1200" b="0" i="1" smtClean="0">
                                            <a:latin typeface="Cambria Math" panose="02040503050406030204" pitchFamily="18" charset="0"/>
                                          </a:rPr>
                                          <m:t>𝑖</m:t>
                                        </m:r>
                                      </m:sub>
                                    </m:sSub>
                                  </m:e>
                                </m:d>
                                <m:r>
                                  <a:rPr lang="en-US" sz="1200" b="0" i="1" smtClean="0">
                                    <a:latin typeface="Cambria Math" panose="02040503050406030204" pitchFamily="18" charset="0"/>
                                  </a:rPr>
                                  <m:t>=</m:t>
                                </m:r>
                                <m:r>
                                  <a:rPr lang="en-US" sz="1200" b="0" i="1" smtClean="0">
                                    <a:latin typeface="Cambria Math" panose="02040503050406030204" pitchFamily="18" charset="0"/>
                                  </a:rPr>
                                  <m:t>𝑠𝑖𝑔𝑛</m:t>
                                </m:r>
                                <m:r>
                                  <a:rPr lang="en-US" sz="1200" b="0" i="1" smtClean="0">
                                    <a:latin typeface="Cambria Math" panose="02040503050406030204" pitchFamily="18" charset="0"/>
                                  </a:rPr>
                                  <m:t>(</m:t>
                                </m:r>
                                <m:sSub>
                                  <m:sSubPr>
                                    <m:ctrlPr>
                                      <a:rPr lang="en-US" sz="1200" i="1">
                                        <a:latin typeface="Cambria Math" panose="02040503050406030204" pitchFamily="18" charset="0"/>
                                      </a:rPr>
                                    </m:ctrlPr>
                                  </m:sSubPr>
                                  <m:e>
                                    <m:acc>
                                      <m:accPr>
                                        <m:chr m:val="̂"/>
                                        <m:ctrlPr>
                                          <a:rPr lang="en-US" sz="1200" i="1">
                                            <a:latin typeface="Cambria Math" panose="02040503050406030204" pitchFamily="18" charset="0"/>
                                          </a:rPr>
                                        </m:ctrlPr>
                                      </m:accPr>
                                      <m:e>
                                        <m:r>
                                          <a:rPr lang="en-US" sz="1200" i="1">
                                            <a:latin typeface="Cambria Math" panose="02040503050406030204" pitchFamily="18" charset="0"/>
                                          </a:rPr>
                                          <m:t>𝑦</m:t>
                                        </m:r>
                                      </m:e>
                                    </m:acc>
                                  </m:e>
                                  <m:sub>
                                    <m:r>
                                      <a:rPr lang="en-US" sz="1200" i="1">
                                        <a:latin typeface="Cambria Math" panose="02040503050406030204" pitchFamily="18" charset="0"/>
                                      </a:rPr>
                                      <m:t>𝑖</m:t>
                                    </m:r>
                                    <m:r>
                                      <a:rPr lang="en-US" sz="1200" i="1">
                                        <a:latin typeface="Cambria Math" panose="02040503050406030204" pitchFamily="18" charset="0"/>
                                      </a:rPr>
                                      <m:t>+1</m:t>
                                    </m:r>
                                  </m:sub>
                                </m:sSub>
                                <m:r>
                                  <a:rPr lang="en-US" sz="1200" b="0" i="1" smtClean="0">
                                    <a:latin typeface="Cambria Math" panose="02040503050406030204" pitchFamily="18" charset="0"/>
                                  </a:rPr>
                                  <m:t>−</m:t>
                                </m:r>
                                <m:acc>
                                  <m:accPr>
                                    <m:chr m:val="̂"/>
                                    <m:ctrlPr>
                                      <a:rPr lang="en-US" sz="1200" i="1">
                                        <a:latin typeface="Cambria Math" panose="02040503050406030204" pitchFamily="18" charset="0"/>
                                      </a:rPr>
                                    </m:ctrlPr>
                                  </m:acc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e>
                                </m:acc>
                                <m:r>
                                  <a:rPr lang="en-US" sz="1200" b="0" i="1" smtClean="0">
                                    <a:latin typeface="Cambria Math" panose="02040503050406030204" pitchFamily="18" charset="0"/>
                                  </a:rPr>
                                  <m:t>)</m:t>
                                </m:r>
                              </m:e>
                              <m:e>
                                <m:r>
                                  <a:rPr lang="en-US" sz="1200" b="0" i="1" smtClean="0">
                                    <a:latin typeface="Cambria Math" panose="02040503050406030204" pitchFamily="18" charset="0"/>
                                  </a:rPr>
                                  <m:t>2, </m:t>
                                </m:r>
                                <m:r>
                                  <a:rPr lang="en-US" sz="1200" b="0" i="1" smtClean="0">
                                    <a:latin typeface="Cambria Math" panose="02040503050406030204" pitchFamily="18" charset="0"/>
                                  </a:rPr>
                                  <m:t>𝑖𝑓𝑠𝑖𝑔𝑛</m:t>
                                </m:r>
                                <m:d>
                                  <m:dPr>
                                    <m:ctrlPr>
                                      <a:rPr lang="en-US" sz="1200" i="1">
                                        <a:latin typeface="Cambria Math" panose="02040503050406030204" pitchFamily="18" charset="0"/>
                                      </a:rPr>
                                    </m:ctrlPr>
                                  </m:d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r>
                                          <a:rPr lang="en-US" sz="1200" i="1">
                                            <a:latin typeface="Cambria Math" panose="02040503050406030204" pitchFamily="18" charset="0"/>
                                          </a:rPr>
                                          <m:t>+1</m:t>
                                        </m:r>
                                      </m:sub>
                                    </m:sSub>
                                    <m:r>
                                      <a:rPr lang="en-US" sz="1200" i="1">
                                        <a:latin typeface="Cambria Math" panose="02040503050406030204" pitchFamily="18" charset="0"/>
                                      </a:rPr>
                                      <m:t>−</m:t>
                                    </m:r>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e>
                                </m:d>
                                <m:r>
                                  <a:rPr lang="en-US" sz="1200" i="1">
                                    <a:latin typeface="Cambria Math" panose="02040503050406030204" pitchFamily="18" charset="0"/>
                                    <a:ea typeface="Cambria Math" panose="02040503050406030204" pitchFamily="18" charset="0"/>
                                  </a:rPr>
                                  <m:t>≠</m:t>
                                </m:r>
                                <m:r>
                                  <a:rPr lang="en-US" sz="1200" i="1">
                                    <a:latin typeface="Cambria Math" panose="02040503050406030204" pitchFamily="18" charset="0"/>
                                  </a:rPr>
                                  <m:t>𝑠𝑖𝑔𝑛</m:t>
                                </m:r>
                                <m:r>
                                  <a:rPr lang="en-US" sz="1200" i="1">
                                    <a:latin typeface="Cambria Math" panose="02040503050406030204" pitchFamily="18" charset="0"/>
                                  </a:rPr>
                                  <m:t>(</m:t>
                                </m:r>
                                <m:sSub>
                                  <m:sSubPr>
                                    <m:ctrlPr>
                                      <a:rPr lang="en-US" sz="1200" i="1">
                                        <a:latin typeface="Cambria Math" panose="02040503050406030204" pitchFamily="18" charset="0"/>
                                      </a:rPr>
                                    </m:ctrlPr>
                                  </m:sSubPr>
                                  <m:e>
                                    <m:acc>
                                      <m:accPr>
                                        <m:chr m:val="̂"/>
                                        <m:ctrlPr>
                                          <a:rPr lang="en-US" sz="1200" i="1">
                                            <a:latin typeface="Cambria Math" panose="02040503050406030204" pitchFamily="18" charset="0"/>
                                          </a:rPr>
                                        </m:ctrlPr>
                                      </m:accPr>
                                      <m:e>
                                        <m:r>
                                          <a:rPr lang="en-US" sz="1200" i="1">
                                            <a:latin typeface="Cambria Math" panose="02040503050406030204" pitchFamily="18" charset="0"/>
                                          </a:rPr>
                                          <m:t>𝑦</m:t>
                                        </m:r>
                                      </m:e>
                                    </m:acc>
                                  </m:e>
                                  <m:sub>
                                    <m:r>
                                      <a:rPr lang="en-US" sz="1200" i="1">
                                        <a:latin typeface="Cambria Math" panose="02040503050406030204" pitchFamily="18" charset="0"/>
                                      </a:rPr>
                                      <m:t>𝑖</m:t>
                                    </m:r>
                                    <m:r>
                                      <a:rPr lang="en-US" sz="1200" i="1">
                                        <a:latin typeface="Cambria Math" panose="02040503050406030204" pitchFamily="18" charset="0"/>
                                      </a:rPr>
                                      <m:t>+1</m:t>
                                    </m:r>
                                  </m:sub>
                                </m:sSub>
                                <m:r>
                                  <a:rPr lang="en-US" sz="1200" i="1">
                                    <a:latin typeface="Cambria Math" panose="02040503050406030204" pitchFamily="18" charset="0"/>
                                  </a:rPr>
                                  <m:t>−</m:t>
                                </m:r>
                                <m:acc>
                                  <m:accPr>
                                    <m:chr m:val="̂"/>
                                    <m:ctrlPr>
                                      <a:rPr lang="en-US" sz="1200" i="1">
                                        <a:latin typeface="Cambria Math" panose="02040503050406030204" pitchFamily="18" charset="0"/>
                                      </a:rPr>
                                    </m:ctrlPr>
                                  </m:accPr>
                                  <m:e>
                                    <m:sSub>
                                      <m:sSubPr>
                                        <m:ctrlPr>
                                          <a:rPr lang="en-US" sz="1200" i="1">
                                            <a:latin typeface="Cambria Math" panose="02040503050406030204" pitchFamily="18" charset="0"/>
                                          </a:rPr>
                                        </m:ctrlPr>
                                      </m:sSubPr>
                                      <m:e>
                                        <m:r>
                                          <a:rPr lang="en-US" sz="1200" i="1">
                                            <a:latin typeface="Cambria Math" panose="02040503050406030204" pitchFamily="18" charset="0"/>
                                          </a:rPr>
                                          <m:t>𝑦</m:t>
                                        </m:r>
                                      </m:e>
                                      <m:sub>
                                        <m:r>
                                          <a:rPr lang="en-US" sz="1200" i="1">
                                            <a:latin typeface="Cambria Math" panose="02040503050406030204" pitchFamily="18" charset="0"/>
                                          </a:rPr>
                                          <m:t>𝑖</m:t>
                                        </m:r>
                                      </m:sub>
                                    </m:sSub>
                                  </m:e>
                                </m:acc>
                                <m:r>
                                  <a:rPr lang="en-US" sz="1200" i="1">
                                    <a:latin typeface="Cambria Math" panose="02040503050406030204" pitchFamily="18" charset="0"/>
                                  </a:rPr>
                                  <m:t>)</m:t>
                                </m:r>
                              </m:e>
                            </m:eqArr>
                          </m:e>
                        </m:d>
                      </m:oMath>
                    </m:oMathPara>
                  </a14:m>
                  <a:endParaRPr lang="en-US" sz="1600" dirty="0"/>
                </a:p>
              </p:txBody>
            </p:sp>
          </mc:Choice>
          <mc:Fallback xmlns="">
            <p:sp>
              <p:nvSpPr>
                <p:cNvPr id="14" name="TextBox 13"/>
                <p:cNvSpPr txBox="1">
                  <a:spLocks noRot="1" noChangeAspect="1" noMove="1" noResize="1" noEditPoints="1" noAdjustHandles="1" noChangeArrowheads="1" noChangeShapeType="1" noTextEdit="1"/>
                </p:cNvSpPr>
                <p:nvPr/>
              </p:nvSpPr>
              <p:spPr>
                <a:xfrm>
                  <a:off x="4313582" y="4472606"/>
                  <a:ext cx="4083041" cy="411972"/>
                </a:xfrm>
                <a:prstGeom prst="rect">
                  <a:avLst/>
                </a:prstGeom>
                <a:blipFill>
                  <a:blip r:embed="rId6"/>
                  <a:stretch>
                    <a:fillRect l="-1211" t="-270175" r="-20934" b="-40526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5138888" y="5302315"/>
                  <a:ext cx="1517210" cy="41197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sz="1200" b="0" i="1" smtClean="0">
                            <a:latin typeface="Cambria Math" panose="02040503050406030204" pitchFamily="18" charset="0"/>
                          </a:rPr>
                          <m:t>𝑠𝑖𝑔𝑛</m:t>
                        </m:r>
                        <m:d>
                          <m:dPr>
                            <m:ctrlPr>
                              <a:rPr lang="en-US" sz="1200" b="0" i="1" smtClean="0">
                                <a:latin typeface="Cambria Math" panose="02040503050406030204" pitchFamily="18" charset="0"/>
                              </a:rPr>
                            </m:ctrlPr>
                          </m:dPr>
                          <m:e>
                            <m:r>
                              <a:rPr lang="en-US" sz="1200" b="0" i="1" smtClean="0">
                                <a:latin typeface="Cambria Math" panose="02040503050406030204" pitchFamily="18" charset="0"/>
                              </a:rPr>
                              <m:t>𝑥</m:t>
                            </m:r>
                          </m:e>
                        </m:d>
                        <m:r>
                          <a:rPr lang="en-US" sz="1200" b="0" i="1" smtClean="0">
                            <a:latin typeface="Cambria Math" panose="02040503050406030204" pitchFamily="18" charset="0"/>
                          </a:rPr>
                          <m:t>=</m:t>
                        </m:r>
                        <m:d>
                          <m:dPr>
                            <m:begChr m:val="{"/>
                            <m:endChr m:val=""/>
                            <m:ctrlPr>
                              <a:rPr lang="en-US" sz="1200" b="0" i="1" smtClean="0">
                                <a:latin typeface="Cambria Math" panose="02040503050406030204" pitchFamily="18" charset="0"/>
                              </a:rPr>
                            </m:ctrlPr>
                          </m:dPr>
                          <m:e>
                            <m:eqArr>
                              <m:eqArrPr>
                                <m:ctrlPr>
                                  <a:rPr lang="en-US" sz="1200" b="0" i="1" smtClean="0">
                                    <a:latin typeface="Cambria Math" panose="02040503050406030204" pitchFamily="18" charset="0"/>
                                  </a:rPr>
                                </m:ctrlPr>
                              </m:eqArrPr>
                              <m:e>
                                <m:r>
                                  <a:rPr lang="en-US" sz="1200" b="0" i="1" smtClean="0">
                                    <a:latin typeface="Cambria Math" panose="02040503050406030204" pitchFamily="18" charset="0"/>
                                  </a:rPr>
                                  <m:t>1,</m:t>
                                </m:r>
                                <m:r>
                                  <a:rPr lang="en-US" sz="1200" b="0" i="1" smtClean="0">
                                    <a:latin typeface="Cambria Math" panose="02040503050406030204" pitchFamily="18" charset="0"/>
                                  </a:rPr>
                                  <m:t>𝑖𝑓</m:t>
                                </m:r>
                                <m:r>
                                  <a:rPr lang="en-US" sz="1200" b="0" i="1" smtClean="0">
                                    <a:latin typeface="Cambria Math" panose="02040503050406030204" pitchFamily="18" charset="0"/>
                                  </a:rPr>
                                  <m:t> </m:t>
                                </m:r>
                                <m:r>
                                  <a:rPr lang="en-US" sz="1200" b="0" i="1" smtClean="0">
                                    <a:latin typeface="Cambria Math" panose="02040503050406030204" pitchFamily="18" charset="0"/>
                                  </a:rPr>
                                  <m:t>𝑥</m:t>
                                </m:r>
                                <m:r>
                                  <a:rPr lang="en-US" sz="1200" i="1">
                                    <a:latin typeface="Cambria Math" panose="02040503050406030204" pitchFamily="18" charset="0"/>
                                    <a:ea typeface="Cambria Math" panose="02040503050406030204" pitchFamily="18" charset="0"/>
                                  </a:rPr>
                                  <m:t>≥</m:t>
                                </m:r>
                                <m:r>
                                  <a:rPr lang="en-US" sz="1200" b="0" i="1" smtClean="0">
                                    <a:latin typeface="Cambria Math" panose="02040503050406030204" pitchFamily="18" charset="0"/>
                                    <a:ea typeface="Cambria Math" panose="02040503050406030204" pitchFamily="18" charset="0"/>
                                  </a:rPr>
                                  <m:t>0</m:t>
                                </m:r>
                              </m:e>
                              <m:e>
                                <m:r>
                                  <a:rPr lang="en-US" sz="1200" b="0" i="1" smtClean="0">
                                    <a:latin typeface="Cambria Math" panose="02040503050406030204" pitchFamily="18" charset="0"/>
                                  </a:rPr>
                                  <m:t>0,</m:t>
                                </m:r>
                                <m:r>
                                  <a:rPr lang="en-US" sz="1200" b="0" i="1" smtClean="0">
                                    <a:latin typeface="Cambria Math" panose="02040503050406030204" pitchFamily="18" charset="0"/>
                                  </a:rPr>
                                  <m:t>𝑖𝑓</m:t>
                                </m:r>
                                <m:r>
                                  <a:rPr lang="en-US" sz="1200" b="0" i="1" smtClean="0">
                                    <a:latin typeface="Cambria Math" panose="02040503050406030204" pitchFamily="18" charset="0"/>
                                  </a:rPr>
                                  <m:t> </m:t>
                                </m:r>
                                <m:r>
                                  <a:rPr lang="en-US" sz="1200" b="0" i="1" smtClean="0">
                                    <a:latin typeface="Cambria Math" panose="02040503050406030204" pitchFamily="18" charset="0"/>
                                  </a:rPr>
                                  <m:t>𝑥</m:t>
                                </m:r>
                                <m:r>
                                  <a:rPr lang="en-US" sz="1200" b="0" i="1" smtClean="0">
                                    <a:latin typeface="Cambria Math" panose="02040503050406030204" pitchFamily="18" charset="0"/>
                                    <a:ea typeface="Cambria Math" panose="02040503050406030204" pitchFamily="18" charset="0"/>
                                  </a:rPr>
                                  <m:t>&lt;0</m:t>
                                </m:r>
                              </m:e>
                            </m:eqArr>
                          </m:e>
                        </m:d>
                      </m:oMath>
                    </m:oMathPara>
                  </a14:m>
                  <a:endParaRPr lang="en-US" sz="1200" dirty="0"/>
                </a:p>
              </p:txBody>
            </p:sp>
          </mc:Choice>
          <mc:Fallback xmlns="">
            <p:sp>
              <p:nvSpPr>
                <p:cNvPr id="15" name="TextBox 14"/>
                <p:cNvSpPr txBox="1">
                  <a:spLocks noRot="1" noChangeAspect="1" noMove="1" noResize="1" noEditPoints="1" noAdjustHandles="1" noChangeArrowheads="1" noChangeShapeType="1" noTextEdit="1"/>
                </p:cNvSpPr>
                <p:nvPr/>
              </p:nvSpPr>
              <p:spPr>
                <a:xfrm>
                  <a:off x="5138888" y="5302315"/>
                  <a:ext cx="1517210" cy="411972"/>
                </a:xfrm>
                <a:prstGeom prst="rect">
                  <a:avLst/>
                </a:prstGeom>
                <a:blipFill>
                  <a:blip r:embed="rId7"/>
                  <a:stretch>
                    <a:fillRect l="-5140" t="-263793" r="-34112" b="-39827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4263887" y="3786185"/>
                  <a:ext cx="4880113" cy="523220"/>
                </a:xfrm>
                <a:prstGeom prst="rect">
                  <a:avLst/>
                </a:prstGeom>
                <a:noFill/>
              </p:spPr>
              <p:txBody>
                <a:bodyPr wrap="square" rtlCol="0">
                  <a:spAutoFit/>
                </a:bodyPr>
                <a:lstStyle/>
                <a:p>
                  <a:r>
                    <a:rPr lang="en-US" sz="1400" dirty="0" smtClean="0"/>
                    <a:t>where </a:t>
                  </a:r>
                  <a14:m>
                    <m:oMath xmlns:m="http://schemas.openxmlformats.org/officeDocument/2006/math">
                      <m:r>
                        <a:rPr lang="en-US" sz="1400" b="0" i="1" smtClean="0">
                          <a:latin typeface="Cambria Math" panose="02040503050406030204" pitchFamily="18" charset="0"/>
                        </a:rPr>
                        <m:t>𝑛</m:t>
                      </m:r>
                    </m:oMath>
                  </a14:m>
                  <a:r>
                    <a:rPr lang="en-US" sz="1400" dirty="0" smtClean="0"/>
                    <a:t> is the number of samples, </a:t>
                  </a:r>
                  <a14:m>
                    <m:oMath xmlns:m="http://schemas.openxmlformats.org/officeDocument/2006/math">
                      <m:sSub>
                        <m:sSubPr>
                          <m:ctrlPr>
                            <a:rPr lang="en-US" sz="1400" i="1">
                              <a:latin typeface="Cambria Math" panose="02040503050406030204" pitchFamily="18" charset="0"/>
                            </a:rPr>
                          </m:ctrlPr>
                        </m:sSubPr>
                        <m:e>
                          <m:r>
                            <a:rPr lang="en-US" sz="1400" i="1">
                              <a:latin typeface="Cambria Math" panose="02040503050406030204" pitchFamily="18" charset="0"/>
                            </a:rPr>
                            <m:t>𝑦</m:t>
                          </m:r>
                        </m:e>
                        <m:sub>
                          <m:r>
                            <a:rPr lang="en-US" sz="1400" i="1">
                              <a:latin typeface="Cambria Math" panose="02040503050406030204" pitchFamily="18" charset="0"/>
                            </a:rPr>
                            <m:t>𝑖</m:t>
                          </m:r>
                        </m:sub>
                      </m:sSub>
                    </m:oMath>
                  </a14:m>
                  <a:r>
                    <a:rPr lang="en-US" sz="1400" dirty="0" smtClean="0"/>
                    <a:t> is the actual price, </a:t>
                  </a:r>
                  <a14:m>
                    <m:oMath xmlns:m="http://schemas.openxmlformats.org/officeDocument/2006/math">
                      <m:acc>
                        <m:accPr>
                          <m:chr m:val="̂"/>
                          <m:ctrlPr>
                            <a:rPr lang="en-US" sz="1400" i="1">
                              <a:latin typeface="Cambria Math" panose="02040503050406030204" pitchFamily="18" charset="0"/>
                            </a:rPr>
                          </m:ctrlPr>
                        </m:accPr>
                        <m:e>
                          <m:sSub>
                            <m:sSubPr>
                              <m:ctrlPr>
                                <a:rPr lang="en-US" sz="1400" i="1">
                                  <a:latin typeface="Cambria Math" panose="02040503050406030204" pitchFamily="18" charset="0"/>
                                </a:rPr>
                              </m:ctrlPr>
                            </m:sSubPr>
                            <m:e>
                              <m:r>
                                <a:rPr lang="en-US" sz="1400" i="1">
                                  <a:latin typeface="Cambria Math" panose="02040503050406030204" pitchFamily="18" charset="0"/>
                                </a:rPr>
                                <m:t>𝑦</m:t>
                              </m:r>
                            </m:e>
                            <m:sub>
                              <m:r>
                                <a:rPr lang="en-US" sz="1400" i="1">
                                  <a:latin typeface="Cambria Math" panose="02040503050406030204" pitchFamily="18" charset="0"/>
                                </a:rPr>
                                <m:t>𝑖</m:t>
                              </m:r>
                            </m:sub>
                          </m:sSub>
                        </m:e>
                      </m:acc>
                      <m:r>
                        <a:rPr lang="en-US" sz="1400" i="1">
                          <a:latin typeface="Cambria Math" panose="02040503050406030204" pitchFamily="18" charset="0"/>
                        </a:rPr>
                        <m:t> </m:t>
                      </m:r>
                    </m:oMath>
                  </a14:m>
                  <a:r>
                    <a:rPr lang="en-US" sz="1400" dirty="0" smtClean="0"/>
                    <a:t>is the predicted price, and</a:t>
                  </a:r>
                  <a:endParaRPr lang="en-US" sz="1400" dirty="0"/>
                </a:p>
              </p:txBody>
            </p:sp>
          </mc:Choice>
          <mc:Fallback xmlns="">
            <p:sp>
              <p:nvSpPr>
                <p:cNvPr id="16" name="TextBox 15"/>
                <p:cNvSpPr txBox="1">
                  <a:spLocks noRot="1" noChangeAspect="1" noMove="1" noResize="1" noEditPoints="1" noAdjustHandles="1" noChangeArrowheads="1" noChangeShapeType="1" noTextEdit="1"/>
                </p:cNvSpPr>
                <p:nvPr/>
              </p:nvSpPr>
              <p:spPr>
                <a:xfrm>
                  <a:off x="4263887" y="3786185"/>
                  <a:ext cx="4880113" cy="523220"/>
                </a:xfrm>
                <a:prstGeom prst="rect">
                  <a:avLst/>
                </a:prstGeom>
                <a:blipFill>
                  <a:blip r:embed="rId8"/>
                  <a:stretch>
                    <a:fillRect l="-434" t="-2740" b="-30137"/>
                  </a:stretch>
                </a:blipFill>
              </p:spPr>
              <p:txBody>
                <a:bodyPr/>
                <a:lstStyle/>
                <a:p>
                  <a:r>
                    <a:rPr lang="en-US">
                      <a:noFill/>
                    </a:rPr>
                    <a:t> </a:t>
                  </a:r>
                </a:p>
              </p:txBody>
            </p:sp>
          </mc:Fallback>
        </mc:AlternateContent>
        <p:sp>
          <p:nvSpPr>
            <p:cNvPr id="17" name="TextBox 16"/>
            <p:cNvSpPr txBox="1"/>
            <p:nvPr/>
          </p:nvSpPr>
          <p:spPr>
            <a:xfrm>
              <a:off x="4263886" y="5023395"/>
              <a:ext cx="647165" cy="307777"/>
            </a:xfrm>
            <a:prstGeom prst="rect">
              <a:avLst/>
            </a:prstGeom>
            <a:noFill/>
          </p:spPr>
          <p:txBody>
            <a:bodyPr wrap="none" rtlCol="0">
              <a:spAutoFit/>
            </a:bodyPr>
            <a:lstStyle/>
            <a:p>
              <a:r>
                <a:rPr lang="en-US" sz="1400" dirty="0" smtClean="0"/>
                <a:t>where</a:t>
              </a:r>
              <a:endParaRPr lang="en-US" sz="1400" dirty="0"/>
            </a:p>
          </p:txBody>
        </p:sp>
        <p:sp>
          <p:nvSpPr>
            <p:cNvPr id="18" name="Rectangle 17"/>
            <p:cNvSpPr/>
            <p:nvPr/>
          </p:nvSpPr>
          <p:spPr>
            <a:xfrm>
              <a:off x="4263886" y="2941983"/>
              <a:ext cx="4806511" cy="2933865"/>
            </a:xfrm>
            <a:prstGeom prst="rect">
              <a:avLst/>
            </a:prstGeom>
            <a:noFill/>
            <a:ln>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grpSp>
    </p:spTree>
    <p:extLst>
      <p:ext uri="{BB962C8B-B14F-4D97-AF65-F5344CB8AC3E}">
        <p14:creationId xmlns:p14="http://schemas.microsoft.com/office/powerpoint/2010/main" val="4205175209"/>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smtClean="0"/>
              <a:t>Data</a:t>
            </a:r>
            <a:endParaRPr lang="en-US" dirty="0"/>
          </a:p>
        </p:txBody>
      </p:sp>
      <p:sp>
        <p:nvSpPr>
          <p:cNvPr id="13" name="Content Placeholder 12"/>
          <p:cNvSpPr>
            <a:spLocks noGrp="1"/>
          </p:cNvSpPr>
          <p:nvPr>
            <p:ph idx="1"/>
          </p:nvPr>
        </p:nvSpPr>
        <p:spPr/>
        <p:txBody>
          <a:bodyPr>
            <a:normAutofit/>
          </a:bodyPr>
          <a:lstStyle/>
          <a:p>
            <a:pPr>
              <a:lnSpc>
                <a:spcPct val="150000"/>
              </a:lnSpc>
            </a:pPr>
            <a:r>
              <a:rPr lang="en-US" sz="2200" dirty="0" smtClean="0"/>
              <a:t>Most volatile stock in DJIA Index during 2019</a:t>
            </a:r>
          </a:p>
          <a:p>
            <a:pPr>
              <a:lnSpc>
                <a:spcPct val="150000"/>
              </a:lnSpc>
            </a:pPr>
            <a:r>
              <a:rPr lang="en-US" sz="2200" dirty="0"/>
              <a:t>Boeing Stock </a:t>
            </a:r>
          </a:p>
          <a:p>
            <a:pPr>
              <a:lnSpc>
                <a:spcPct val="150000"/>
              </a:lnSpc>
            </a:pPr>
            <a:r>
              <a:rPr lang="en-US" sz="2200" dirty="0"/>
              <a:t>1-hour lag time</a:t>
            </a:r>
          </a:p>
          <a:p>
            <a:pPr>
              <a:lnSpc>
                <a:spcPct val="150000"/>
              </a:lnSpc>
            </a:pPr>
            <a:r>
              <a:rPr lang="en-US" sz="2200" dirty="0"/>
              <a:t>Historical Stock Data -&gt; Yahoo Finance API</a:t>
            </a:r>
          </a:p>
          <a:p>
            <a:pPr>
              <a:lnSpc>
                <a:spcPct val="150000"/>
              </a:lnSpc>
            </a:pPr>
            <a:r>
              <a:rPr lang="en-US" sz="2200" dirty="0"/>
              <a:t>Microblog Text Data -&gt; </a:t>
            </a:r>
            <a:r>
              <a:rPr lang="en-US" sz="2200" dirty="0" err="1"/>
              <a:t>StockTwits</a:t>
            </a:r>
            <a:r>
              <a:rPr lang="en-US" sz="2200" dirty="0"/>
              <a:t> </a:t>
            </a:r>
            <a:r>
              <a:rPr lang="en-US" sz="2200" dirty="0" smtClean="0"/>
              <a:t>API</a:t>
            </a:r>
            <a:endParaRPr lang="en-US" sz="2200" dirty="0"/>
          </a:p>
        </p:txBody>
      </p:sp>
      <p:sp>
        <p:nvSpPr>
          <p:cNvPr id="6" name="Footer Placeholder 5"/>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24</a:t>
            </a:fld>
            <a:endParaRPr lang="en-US"/>
          </a:p>
        </p:txBody>
      </p:sp>
    </p:spTree>
    <p:extLst>
      <p:ext uri="{BB962C8B-B14F-4D97-AF65-F5344CB8AC3E}">
        <p14:creationId xmlns:p14="http://schemas.microsoft.com/office/powerpoint/2010/main" val="8132073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4" name="Rectangle 13"/>
          <p:cNvSpPr/>
          <p:nvPr/>
        </p:nvSpPr>
        <p:spPr>
          <a:xfrm>
            <a:off x="1075307" y="3140364"/>
            <a:ext cx="6900354" cy="1976581"/>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9"/>
          <p:cNvSpPr>
            <a:spLocks noGrp="1"/>
          </p:cNvSpPr>
          <p:nvPr>
            <p:ph type="title"/>
          </p:nvPr>
        </p:nvSpPr>
        <p:spPr/>
        <p:txBody>
          <a:bodyPr>
            <a:noAutofit/>
          </a:bodyPr>
          <a:lstStyle/>
          <a:p>
            <a:r>
              <a:rPr lang="en-US" sz="2800" dirty="0"/>
              <a:t>How to Choose the Most Volatile Stock Segment?</a:t>
            </a:r>
          </a:p>
        </p:txBody>
      </p:sp>
      <p:sp>
        <p:nvSpPr>
          <p:cNvPr id="11" name="Content Placeholder 10"/>
          <p:cNvSpPr>
            <a:spLocks noGrp="1"/>
          </p:cNvSpPr>
          <p:nvPr>
            <p:ph idx="1"/>
          </p:nvPr>
        </p:nvSpPr>
        <p:spPr>
          <a:xfrm>
            <a:off x="984467" y="1825625"/>
            <a:ext cx="6339970" cy="1314739"/>
          </a:xfrm>
        </p:spPr>
        <p:txBody>
          <a:bodyPr>
            <a:normAutofit/>
          </a:bodyPr>
          <a:lstStyle/>
          <a:p>
            <a:r>
              <a:rPr lang="en-US" sz="2000" dirty="0"/>
              <a:t>Hierarchical Clustering with Dynamic Time Warping</a:t>
            </a:r>
          </a:p>
          <a:p>
            <a:r>
              <a:rPr lang="en-US" sz="2000" dirty="0"/>
              <a:t>Applied on all of the 30 listed stock in DJIA</a:t>
            </a:r>
          </a:p>
          <a:p>
            <a:r>
              <a:rPr lang="en-US" sz="2000" dirty="0"/>
              <a:t>Metrics: Standard Deviation &amp; Adjusted </a:t>
            </a:r>
            <a:r>
              <a:rPr lang="en-US" sz="2000" dirty="0" smtClean="0"/>
              <a:t>Volatility</a:t>
            </a:r>
            <a:endParaRPr lang="en-US" sz="2000"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25</a:t>
            </a:fld>
            <a:endParaRPr lang="en-US"/>
          </a:p>
        </p:txBody>
      </p:sp>
      <mc:AlternateContent xmlns:mc="http://schemas.openxmlformats.org/markup-compatibility/2006" xmlns:a14="http://schemas.microsoft.com/office/drawing/2010/main">
        <mc:Choice Requires="a14">
          <p:sp>
            <p:nvSpPr>
              <p:cNvPr id="12" name="Rectangle 11"/>
              <p:cNvSpPr/>
              <p:nvPr/>
            </p:nvSpPr>
            <p:spPr>
              <a:xfrm>
                <a:off x="1075307" y="3275300"/>
                <a:ext cx="6900354" cy="984052"/>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i="1">
                          <a:latin typeface="Cambria Math" panose="02040503050406030204" pitchFamily="18" charset="0"/>
                        </a:rPr>
                        <m:t>𝐴𝑑𝑗𝑢𝑠𝑡𝑒𝑑</m:t>
                      </m:r>
                      <m:r>
                        <a:rPr lang="en-US" i="1">
                          <a:latin typeface="Cambria Math" panose="02040503050406030204" pitchFamily="18" charset="0"/>
                        </a:rPr>
                        <m:t> </m:t>
                      </m:r>
                      <m:r>
                        <a:rPr lang="en-US" i="1">
                          <a:latin typeface="Cambria Math" panose="02040503050406030204" pitchFamily="18" charset="0"/>
                        </a:rPr>
                        <m:t>𝑉𝑜𝑙𝑎𝑡𝑖𝑙𝑖𝑡𝑦</m:t>
                      </m:r>
                      <m:d>
                        <m:dPr>
                          <m:ctrlPr>
                            <a:rPr lang="en-US" i="1">
                              <a:latin typeface="Cambria Math" panose="02040503050406030204" pitchFamily="18" charset="0"/>
                            </a:rPr>
                          </m:ctrlPr>
                        </m:dPr>
                        <m:e>
                          <m:r>
                            <a:rPr lang="en-US" i="1">
                              <a:latin typeface="Cambria Math" panose="02040503050406030204" pitchFamily="18" charset="0"/>
                            </a:rPr>
                            <m:t>𝑆</m:t>
                          </m:r>
                        </m:e>
                      </m:d>
                      <m:r>
                        <a:rPr lang="en-US" i="1">
                          <a:latin typeface="Cambria Math" panose="02040503050406030204" pitchFamily="18" charset="0"/>
                        </a:rPr>
                        <m:t>=</m:t>
                      </m:r>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𝐾</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𝑘</m:t>
                          </m:r>
                          <m:r>
                            <a:rPr lang="en-US" i="1">
                              <a:latin typeface="Cambria Math" panose="02040503050406030204" pitchFamily="18" charset="0"/>
                            </a:rPr>
                            <m:t>=1</m:t>
                          </m:r>
                        </m:sub>
                        <m:sup>
                          <m:r>
                            <a:rPr lang="en-US" i="1">
                              <a:latin typeface="Cambria Math" panose="02040503050406030204" pitchFamily="18" charset="0"/>
                            </a:rPr>
                            <m:t>𝐾</m:t>
                          </m:r>
                        </m:sup>
                        <m:e>
                          <m:d>
                            <m:dPr>
                              <m:ctrlPr>
                                <a:rPr lang="en-US" i="1">
                                  <a:latin typeface="Cambria Math" panose="02040503050406030204" pitchFamily="18" charset="0"/>
                                </a:rPr>
                              </m:ctrlPr>
                            </m:dPr>
                            <m:e>
                              <m:f>
                                <m:fPr>
                                  <m:ctrlPr>
                                    <a:rPr lang="en-US" i="1">
                                      <a:latin typeface="Cambria Math" panose="02040503050406030204" pitchFamily="18" charset="0"/>
                                    </a:rPr>
                                  </m:ctrlPr>
                                </m:fPr>
                                <m:num>
                                  <m:r>
                                    <a:rPr lang="en-US" i="1">
                                      <a:latin typeface="Cambria Math" panose="02040503050406030204" pitchFamily="18" charset="0"/>
                                    </a:rPr>
                                    <m:t>1</m:t>
                                  </m:r>
                                </m:num>
                                <m:den>
                                  <m:r>
                                    <a:rPr lang="en-US" i="1">
                                      <a:latin typeface="Cambria Math" panose="02040503050406030204" pitchFamily="18" charset="0"/>
                                    </a:rPr>
                                    <m:t>𝑁</m:t>
                                  </m:r>
                                  <m:r>
                                    <a:rPr lang="en-US" i="1">
                                      <a:latin typeface="Cambria Math" panose="02040503050406030204" pitchFamily="18" charset="0"/>
                                    </a:rPr>
                                    <m:t>−1</m:t>
                                  </m:r>
                                </m:den>
                              </m:f>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𝑡</m:t>
                                  </m:r>
                                  <m:r>
                                    <a:rPr lang="en-US" i="1">
                                      <a:latin typeface="Cambria Math" panose="02040503050406030204" pitchFamily="18" charset="0"/>
                                    </a:rPr>
                                    <m:t>=2</m:t>
                                  </m:r>
                                </m:sub>
                                <m:sup>
                                  <m:r>
                                    <a:rPr lang="en-US" i="1">
                                      <a:latin typeface="Cambria Math" panose="02040503050406030204" pitchFamily="18" charset="0"/>
                                    </a:rPr>
                                    <m:t>𝑁</m:t>
                                  </m:r>
                                </m:sup>
                                <m:e>
                                  <m:d>
                                    <m:dPr>
                                      <m:begChr m:val="|"/>
                                      <m:endChr m:val="|"/>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𝑝𝑜</m:t>
                                          </m:r>
                                        </m:e>
                                        <m:sub>
                                          <m:r>
                                            <a:rPr lang="en-US" i="1">
                                              <a:latin typeface="Cambria Math" panose="02040503050406030204" pitchFamily="18" charset="0"/>
                                            </a:rPr>
                                            <m:t>𝑘</m:t>
                                          </m:r>
                                        </m:sub>
                                      </m:sSub>
                                      <m:d>
                                        <m:dPr>
                                          <m:ctrlPr>
                                            <a:rPr lang="en-US" i="1">
                                              <a:latin typeface="Cambria Math" panose="02040503050406030204" pitchFamily="18" charset="0"/>
                                            </a:rPr>
                                          </m:ctrlPr>
                                        </m:dPr>
                                        <m:e>
                                          <m:r>
                                            <a:rPr lang="en-US" i="1">
                                              <a:latin typeface="Cambria Math" panose="02040503050406030204" pitchFamily="18" charset="0"/>
                                            </a:rPr>
                                            <m:t>𝑡</m:t>
                                          </m:r>
                                        </m:e>
                                      </m:d>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𝑝𝑜</m:t>
                                          </m:r>
                                        </m:e>
                                        <m:sub>
                                          <m:r>
                                            <a:rPr lang="en-US" i="1">
                                              <a:latin typeface="Cambria Math" panose="02040503050406030204" pitchFamily="18" charset="0"/>
                                            </a:rPr>
                                            <m:t>𝑘</m:t>
                                          </m:r>
                                        </m:sub>
                                      </m:sSub>
                                      <m:d>
                                        <m:dPr>
                                          <m:ctrlPr>
                                            <a:rPr lang="en-US" i="1">
                                              <a:latin typeface="Cambria Math" panose="02040503050406030204" pitchFamily="18" charset="0"/>
                                            </a:rPr>
                                          </m:ctrlPr>
                                        </m:dPr>
                                        <m:e>
                                          <m:r>
                                            <a:rPr lang="en-US" i="1">
                                              <a:latin typeface="Cambria Math" panose="02040503050406030204" pitchFamily="18" charset="0"/>
                                            </a:rPr>
                                            <m:t>𝑡</m:t>
                                          </m:r>
                                          <m:r>
                                            <a:rPr lang="en-US" i="1">
                                              <a:latin typeface="Cambria Math" panose="02040503050406030204" pitchFamily="18" charset="0"/>
                                            </a:rPr>
                                            <m:t>−1</m:t>
                                          </m:r>
                                        </m:e>
                                      </m:d>
                                    </m:e>
                                  </m:d>
                                </m:e>
                              </m:nary>
                            </m:e>
                          </m:d>
                        </m:e>
                      </m:nary>
                    </m:oMath>
                  </m:oMathPara>
                </a14:m>
                <a:endParaRPr lang="en-US" dirty="0"/>
              </a:p>
            </p:txBody>
          </p:sp>
        </mc:Choice>
        <mc:Fallback xmlns="">
          <p:sp>
            <p:nvSpPr>
              <p:cNvPr id="12" name="Rectangle 11"/>
              <p:cNvSpPr>
                <a:spLocks noRot="1" noChangeAspect="1" noMove="1" noResize="1" noEditPoints="1" noAdjustHandles="1" noChangeArrowheads="1" noChangeShapeType="1" noTextEdit="1"/>
              </p:cNvSpPr>
              <p:nvPr/>
            </p:nvSpPr>
            <p:spPr>
              <a:xfrm>
                <a:off x="1075307" y="3275300"/>
                <a:ext cx="6900354" cy="984052"/>
              </a:xfrm>
              <a:prstGeom prst="rect">
                <a:avLst/>
              </a:prstGeom>
              <a:blipFill>
                <a:blip r:embed="rId2"/>
                <a:stretch>
                  <a:fillRect/>
                </a:stretch>
              </a:blipFill>
            </p:spPr>
            <p:txBody>
              <a:bodyPr/>
              <a:lstStyle/>
              <a:p>
                <a:r>
                  <a:rPr lang="en-US">
                    <a:noFill/>
                  </a:rPr>
                  <a:t> </a:t>
                </a:r>
              </a:p>
            </p:txBody>
          </p:sp>
        </mc:Fallback>
      </mc:AlternateContent>
      <p:sp>
        <p:nvSpPr>
          <p:cNvPr id="13" name="TextBox 12"/>
          <p:cNvSpPr txBox="1"/>
          <p:nvPr/>
        </p:nvSpPr>
        <p:spPr>
          <a:xfrm>
            <a:off x="1132248" y="4461553"/>
            <a:ext cx="6879504" cy="523220"/>
          </a:xfrm>
          <a:prstGeom prst="rect">
            <a:avLst/>
          </a:prstGeom>
          <a:noFill/>
        </p:spPr>
        <p:txBody>
          <a:bodyPr wrap="square" rtlCol="0">
            <a:spAutoFit/>
          </a:bodyPr>
          <a:lstStyle/>
          <a:p>
            <a:r>
              <a:rPr lang="en-US" sz="1400" dirty="0"/>
              <a:t>w</a:t>
            </a:r>
            <a:r>
              <a:rPr lang="en-US" sz="1400" dirty="0" smtClean="0"/>
              <a:t>here </a:t>
            </a:r>
            <a:r>
              <a:rPr lang="en-US" sz="1400" i="1" dirty="0"/>
              <a:t>K</a:t>
            </a:r>
            <a:r>
              <a:rPr lang="en-US" sz="1400" dirty="0"/>
              <a:t> is number of entities in cluster </a:t>
            </a:r>
            <a:r>
              <a:rPr lang="en-US" sz="1400" i="1" dirty="0"/>
              <a:t>S</a:t>
            </a:r>
            <a:r>
              <a:rPr lang="en-US" sz="1400" dirty="0"/>
              <a:t>, </a:t>
            </a:r>
            <a:r>
              <a:rPr lang="en-US" sz="1400" i="1" dirty="0"/>
              <a:t>N</a:t>
            </a:r>
            <a:r>
              <a:rPr lang="en-US" sz="1400" dirty="0"/>
              <a:t> is the length of the time-series data, and </a:t>
            </a:r>
            <a:r>
              <a:rPr lang="en-US" sz="1400" i="1" dirty="0" err="1"/>
              <a:t>po</a:t>
            </a:r>
            <a:r>
              <a:rPr lang="en-US" sz="1400" dirty="0"/>
              <a:t> is defined as the stock opening price</a:t>
            </a:r>
            <a:r>
              <a:rPr lang="en-US" sz="1400" dirty="0" smtClean="0"/>
              <a:t> </a:t>
            </a:r>
            <a:endParaRPr lang="en-US" sz="1400" dirty="0"/>
          </a:p>
        </p:txBody>
      </p:sp>
    </p:spTree>
    <p:extLst>
      <p:ext uri="{BB962C8B-B14F-4D97-AF65-F5344CB8AC3E}">
        <p14:creationId xmlns:p14="http://schemas.microsoft.com/office/powerpoint/2010/main" val="326852955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Results</a:t>
            </a:r>
            <a:endParaRPr lang="en-US"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26</a:t>
            </a:fld>
            <a:endParaRPr lang="en-US"/>
          </a:p>
        </p:txBody>
      </p:sp>
      <p:graphicFrame>
        <p:nvGraphicFramePr>
          <p:cNvPr id="6" name="Content Placeholder 9"/>
          <p:cNvGraphicFramePr>
            <a:graphicFrameLocks noGrp="1"/>
          </p:cNvGraphicFramePr>
          <p:nvPr>
            <p:ph idx="1"/>
            <p:extLst>
              <p:ext uri="{D42A27DB-BD31-4B8C-83A1-F6EECF244321}">
                <p14:modId xmlns:p14="http://schemas.microsoft.com/office/powerpoint/2010/main" val="435004916"/>
              </p:ext>
            </p:extLst>
          </p:nvPr>
        </p:nvGraphicFramePr>
        <p:xfrm>
          <a:off x="896504" y="1837604"/>
          <a:ext cx="7200900" cy="1483360"/>
        </p:xfrm>
        <a:graphic>
          <a:graphicData uri="http://schemas.openxmlformats.org/drawingml/2006/table">
            <a:tbl>
              <a:tblPr firstRow="1" bandRow="1">
                <a:tableStyleId>{5C22544A-7EE6-4342-B048-85BDC9FD1C3A}</a:tableStyleId>
              </a:tblPr>
              <a:tblGrid>
                <a:gridCol w="1800225">
                  <a:extLst>
                    <a:ext uri="{9D8B030D-6E8A-4147-A177-3AD203B41FA5}">
                      <a16:colId xmlns:a16="http://schemas.microsoft.com/office/drawing/2014/main" val="1277130758"/>
                    </a:ext>
                  </a:extLst>
                </a:gridCol>
                <a:gridCol w="1800225">
                  <a:extLst>
                    <a:ext uri="{9D8B030D-6E8A-4147-A177-3AD203B41FA5}">
                      <a16:colId xmlns:a16="http://schemas.microsoft.com/office/drawing/2014/main" val="3263593951"/>
                    </a:ext>
                  </a:extLst>
                </a:gridCol>
                <a:gridCol w="1800225">
                  <a:extLst>
                    <a:ext uri="{9D8B030D-6E8A-4147-A177-3AD203B41FA5}">
                      <a16:colId xmlns:a16="http://schemas.microsoft.com/office/drawing/2014/main" val="2602703348"/>
                    </a:ext>
                  </a:extLst>
                </a:gridCol>
                <a:gridCol w="1800225">
                  <a:extLst>
                    <a:ext uri="{9D8B030D-6E8A-4147-A177-3AD203B41FA5}">
                      <a16:colId xmlns:a16="http://schemas.microsoft.com/office/drawing/2014/main" val="919822987"/>
                    </a:ext>
                  </a:extLst>
                </a:gridCol>
              </a:tblGrid>
              <a:tr h="370840">
                <a:tc gridSpan="4">
                  <a:txBody>
                    <a:bodyPr/>
                    <a:lstStyle/>
                    <a:p>
                      <a:pPr algn="ctr"/>
                      <a:r>
                        <a:rPr lang="en-US" b="1" dirty="0" smtClean="0"/>
                        <a:t>Average (Standard Deviation)</a:t>
                      </a:r>
                      <a:endParaRPr lang="en-US" b="1" dirty="0"/>
                    </a:p>
                  </a:txBody>
                  <a:tcPr/>
                </a:tc>
                <a:tc hMerge="1">
                  <a:txBody>
                    <a:bodyPr/>
                    <a:lstStyle/>
                    <a:p>
                      <a:endParaRPr lang="en-US"/>
                    </a:p>
                  </a:txBody>
                  <a:tcPr/>
                </a:tc>
                <a:tc hMerge="1">
                  <a:txBody>
                    <a:bodyPr/>
                    <a:lstStyle/>
                    <a:p>
                      <a:endParaRPr lang="en-US"/>
                    </a:p>
                  </a:txBody>
                  <a:tcPr/>
                </a:tc>
                <a:tc hMerge="1">
                  <a:txBody>
                    <a:bodyPr/>
                    <a:lstStyle/>
                    <a:p>
                      <a:endParaRPr lang="en-US" dirty="0"/>
                    </a:p>
                  </a:txBody>
                  <a:tcPr/>
                </a:tc>
                <a:extLst>
                  <a:ext uri="{0D108BD9-81ED-4DB2-BD59-A6C34878D82A}">
                    <a16:rowId xmlns:a16="http://schemas.microsoft.com/office/drawing/2014/main" val="3057251974"/>
                  </a:ext>
                </a:extLst>
              </a:tr>
              <a:tr h="370840">
                <a:tc gridSpan="2">
                  <a:txBody>
                    <a:bodyPr/>
                    <a:lstStyle/>
                    <a:p>
                      <a:pPr algn="ctr"/>
                      <a:r>
                        <a:rPr lang="en-US" b="1" dirty="0" smtClean="0">
                          <a:solidFill>
                            <a:schemeClr val="tx1"/>
                          </a:solidFill>
                        </a:rPr>
                        <a:t>Historical Stock Data</a:t>
                      </a:r>
                      <a:endParaRPr lang="en-US" b="1" dirty="0">
                        <a:solidFill>
                          <a:schemeClr val="tx1"/>
                        </a:solidFill>
                      </a:endParaRPr>
                    </a:p>
                  </a:txBody>
                  <a:tcPr>
                    <a:solidFill>
                      <a:schemeClr val="accent1">
                        <a:lumMod val="60000"/>
                        <a:lumOff val="40000"/>
                      </a:schemeClr>
                    </a:solidFill>
                  </a:tcPr>
                </a:tc>
                <a:tc hMerge="1">
                  <a:txBody>
                    <a:bodyPr/>
                    <a:lstStyle/>
                    <a:p>
                      <a:endParaRPr lang="en-US" dirty="0"/>
                    </a:p>
                  </a:txBody>
                  <a:tcPr/>
                </a:tc>
                <a:tc gridSpan="2">
                  <a:txBody>
                    <a:bodyPr/>
                    <a:lstStyle/>
                    <a:p>
                      <a:pPr algn="ctr"/>
                      <a:r>
                        <a:rPr lang="en-US" b="1" dirty="0" smtClean="0">
                          <a:solidFill>
                            <a:schemeClr val="tx1"/>
                          </a:solidFill>
                        </a:rPr>
                        <a:t>SENN</a:t>
                      </a:r>
                      <a:endParaRPr lang="en-US" b="1" dirty="0">
                        <a:solidFill>
                          <a:schemeClr val="tx1"/>
                        </a:solidFill>
                      </a:endParaRPr>
                    </a:p>
                  </a:txBody>
                  <a:tcPr>
                    <a:solidFill>
                      <a:schemeClr val="accent1">
                        <a:lumMod val="60000"/>
                        <a:lumOff val="40000"/>
                      </a:schemeClr>
                    </a:solidFill>
                  </a:tcPr>
                </a:tc>
                <a:tc hMerge="1">
                  <a:txBody>
                    <a:bodyPr/>
                    <a:lstStyle/>
                    <a:p>
                      <a:endParaRPr lang="en-US" dirty="0"/>
                    </a:p>
                  </a:txBody>
                  <a:tcPr/>
                </a:tc>
                <a:extLst>
                  <a:ext uri="{0D108BD9-81ED-4DB2-BD59-A6C34878D82A}">
                    <a16:rowId xmlns:a16="http://schemas.microsoft.com/office/drawing/2014/main" val="2683296576"/>
                  </a:ext>
                </a:extLst>
              </a:tr>
              <a:tr h="370840">
                <a:tc>
                  <a:txBody>
                    <a:bodyPr/>
                    <a:lstStyle/>
                    <a:p>
                      <a:pPr algn="ctr"/>
                      <a:r>
                        <a:rPr lang="en-US" dirty="0" smtClean="0"/>
                        <a:t>AMAPE</a:t>
                      </a:r>
                      <a:endParaRPr lang="en-US" dirty="0"/>
                    </a:p>
                  </a:txBody>
                  <a:tcPr>
                    <a:solidFill>
                      <a:schemeClr val="accent1">
                        <a:lumMod val="40000"/>
                        <a:lumOff val="60000"/>
                      </a:schemeClr>
                    </a:solidFill>
                  </a:tcPr>
                </a:tc>
                <a:tc>
                  <a:txBody>
                    <a:bodyPr/>
                    <a:lstStyle/>
                    <a:p>
                      <a:pPr algn="ctr"/>
                      <a:r>
                        <a:rPr lang="en-US" dirty="0" smtClean="0"/>
                        <a:t>MAPE</a:t>
                      </a:r>
                      <a:endParaRPr lang="en-US" dirty="0"/>
                    </a:p>
                  </a:txBody>
                  <a:tcPr>
                    <a:solidFill>
                      <a:schemeClr val="accent1">
                        <a:lumMod val="40000"/>
                        <a:lumOff val="60000"/>
                      </a:schemeClr>
                    </a:solidFill>
                  </a:tcPr>
                </a:tc>
                <a:tc>
                  <a:txBody>
                    <a:bodyPr/>
                    <a:lstStyle/>
                    <a:p>
                      <a:pPr algn="ctr"/>
                      <a:r>
                        <a:rPr lang="en-US" dirty="0" smtClean="0"/>
                        <a:t>AMAPE</a:t>
                      </a:r>
                      <a:endParaRPr lang="en-US" dirty="0"/>
                    </a:p>
                  </a:txBody>
                  <a:tcPr>
                    <a:solidFill>
                      <a:schemeClr val="accent1">
                        <a:lumMod val="40000"/>
                        <a:lumOff val="60000"/>
                      </a:schemeClr>
                    </a:solidFill>
                  </a:tcPr>
                </a:tc>
                <a:tc>
                  <a:txBody>
                    <a:bodyPr/>
                    <a:lstStyle/>
                    <a:p>
                      <a:pPr algn="ctr"/>
                      <a:r>
                        <a:rPr lang="en-US" dirty="0" smtClean="0"/>
                        <a:t>MAPE</a:t>
                      </a:r>
                      <a:endParaRPr lang="en-US" dirty="0"/>
                    </a:p>
                  </a:txBody>
                  <a:tcPr>
                    <a:solidFill>
                      <a:schemeClr val="accent1">
                        <a:lumMod val="40000"/>
                        <a:lumOff val="60000"/>
                      </a:schemeClr>
                    </a:solidFill>
                  </a:tcPr>
                </a:tc>
                <a:extLst>
                  <a:ext uri="{0D108BD9-81ED-4DB2-BD59-A6C34878D82A}">
                    <a16:rowId xmlns:a16="http://schemas.microsoft.com/office/drawing/2014/main" val="847891001"/>
                  </a:ext>
                </a:extLst>
              </a:tr>
              <a:tr h="370840">
                <a:tc>
                  <a:txBody>
                    <a:bodyPr/>
                    <a:lstStyle/>
                    <a:p>
                      <a:pPr algn="ctr"/>
                      <a:r>
                        <a:rPr lang="en-US" dirty="0" smtClean="0"/>
                        <a:t>1.188 (0.561)</a:t>
                      </a:r>
                      <a:endParaRPr lang="en-US" dirty="0"/>
                    </a:p>
                  </a:txBody>
                  <a:tcPr>
                    <a:solidFill>
                      <a:schemeClr val="accent1">
                        <a:lumMod val="20000"/>
                        <a:lumOff val="80000"/>
                      </a:schemeClr>
                    </a:solidFill>
                  </a:tcPr>
                </a:tc>
                <a:tc>
                  <a:txBody>
                    <a:bodyPr/>
                    <a:lstStyle/>
                    <a:p>
                      <a:pPr algn="ctr"/>
                      <a:r>
                        <a:rPr lang="en-US" dirty="0" smtClean="0"/>
                        <a:t>1.594 (0.721)</a:t>
                      </a:r>
                      <a:endParaRPr lang="en-US" dirty="0"/>
                    </a:p>
                  </a:txBody>
                  <a:tcPr>
                    <a:solidFill>
                      <a:schemeClr val="accent1">
                        <a:lumMod val="20000"/>
                        <a:lumOff val="80000"/>
                      </a:schemeClr>
                    </a:solidFill>
                  </a:tcPr>
                </a:tc>
                <a:tc>
                  <a:txBody>
                    <a:bodyPr/>
                    <a:lstStyle/>
                    <a:p>
                      <a:pPr algn="ctr"/>
                      <a:r>
                        <a:rPr lang="en-US" dirty="0" smtClean="0"/>
                        <a:t>0.890 (0.288)</a:t>
                      </a:r>
                      <a:endParaRPr lang="en-US" dirty="0"/>
                    </a:p>
                  </a:txBody>
                  <a:tcPr>
                    <a:solidFill>
                      <a:schemeClr val="accent1">
                        <a:lumMod val="20000"/>
                        <a:lumOff val="80000"/>
                      </a:schemeClr>
                    </a:solidFill>
                  </a:tcPr>
                </a:tc>
                <a:tc>
                  <a:txBody>
                    <a:bodyPr/>
                    <a:lstStyle/>
                    <a:p>
                      <a:pPr algn="ctr"/>
                      <a:r>
                        <a:rPr lang="en-US" dirty="0" smtClean="0"/>
                        <a:t>1.201 (0.361)</a:t>
                      </a:r>
                      <a:endParaRPr lang="en-US" dirty="0"/>
                    </a:p>
                  </a:txBody>
                  <a:tcPr>
                    <a:solidFill>
                      <a:schemeClr val="accent1">
                        <a:lumMod val="20000"/>
                        <a:lumOff val="80000"/>
                      </a:schemeClr>
                    </a:solidFill>
                  </a:tcPr>
                </a:tc>
                <a:extLst>
                  <a:ext uri="{0D108BD9-81ED-4DB2-BD59-A6C34878D82A}">
                    <a16:rowId xmlns:a16="http://schemas.microsoft.com/office/drawing/2014/main" val="594088384"/>
                  </a:ext>
                </a:extLst>
              </a:tr>
            </a:tbl>
          </a:graphicData>
        </a:graphic>
      </p:graphicFrame>
      <p:sp>
        <p:nvSpPr>
          <p:cNvPr id="7" name="TextBox 6"/>
          <p:cNvSpPr txBox="1"/>
          <p:nvPr/>
        </p:nvSpPr>
        <p:spPr>
          <a:xfrm>
            <a:off x="807315" y="3467879"/>
            <a:ext cx="7379278" cy="2308324"/>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x-none" dirty="0"/>
              <a:t>SENN outperforms the </a:t>
            </a:r>
            <a:r>
              <a:rPr lang="en-US" dirty="0" smtClean="0"/>
              <a:t>similar model which only exploits historical stock data as its input</a:t>
            </a:r>
          </a:p>
          <a:p>
            <a:pPr marL="285750" indent="-285750">
              <a:lnSpc>
                <a:spcPct val="150000"/>
              </a:lnSpc>
              <a:buFont typeface="Arial" panose="020B0604020202020204" pitchFamily="34" charset="0"/>
              <a:buChar char="•"/>
            </a:pPr>
            <a:r>
              <a:rPr lang="en-US" dirty="0"/>
              <a:t>Reduction of average AMAPE: ~ 25% </a:t>
            </a:r>
          </a:p>
          <a:p>
            <a:pPr marL="285750" indent="-285750">
              <a:lnSpc>
                <a:spcPct val="150000"/>
              </a:lnSpc>
              <a:buFont typeface="Arial" panose="020B0604020202020204" pitchFamily="34" charset="0"/>
              <a:buChar char="•"/>
            </a:pPr>
            <a:r>
              <a:rPr lang="en-US" dirty="0"/>
              <a:t>Reduction of AMAPE standard deviation: ~ 48%</a:t>
            </a:r>
          </a:p>
          <a:p>
            <a:pPr marL="285750" indent="-285750">
              <a:lnSpc>
                <a:spcPct val="150000"/>
              </a:lnSpc>
              <a:buFont typeface="Arial" panose="020B0604020202020204" pitchFamily="34" charset="0"/>
              <a:buChar char="•"/>
            </a:pPr>
            <a:r>
              <a:rPr lang="en-US" dirty="0"/>
              <a:t>Ratio between AMAPE and MAPE: </a:t>
            </a:r>
            <a:r>
              <a:rPr lang="en-US" dirty="0" smtClean="0"/>
              <a:t>0.75 -&gt; Quite </a:t>
            </a:r>
            <a:r>
              <a:rPr lang="en-US" dirty="0"/>
              <a:t>good performance in “direction” wise</a:t>
            </a:r>
            <a:r>
              <a:rPr lang="en-US" dirty="0" smtClean="0"/>
              <a:t>.</a:t>
            </a:r>
            <a:endParaRPr lang="en-US" dirty="0"/>
          </a:p>
        </p:txBody>
      </p:sp>
    </p:spTree>
    <p:extLst>
      <p:ext uri="{BB962C8B-B14F-4D97-AF65-F5344CB8AC3E}">
        <p14:creationId xmlns:p14="http://schemas.microsoft.com/office/powerpoint/2010/main" val="349152166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MAPE vs AMAPE</a:t>
            </a:r>
            <a:endParaRPr lang="en-US" dirty="0"/>
          </a:p>
        </p:txBody>
      </p:sp>
      <p:sp>
        <p:nvSpPr>
          <p:cNvPr id="3" name="Content Placeholder 2"/>
          <p:cNvSpPr>
            <a:spLocks noGrp="1"/>
          </p:cNvSpPr>
          <p:nvPr>
            <p:ph idx="1"/>
          </p:nvPr>
        </p:nvSpPr>
        <p:spPr/>
        <p:txBody>
          <a:bodyPr>
            <a:normAutofit/>
          </a:bodyPr>
          <a:lstStyle/>
          <a:p>
            <a:r>
              <a:rPr lang="en-US" sz="2200" dirty="0"/>
              <a:t>If we look closer to the results on previous Table, qualitatively, the newly proposed metric AMAPE shows the same behavior as the traditional MAPE with the difference only in their absolute value. </a:t>
            </a:r>
          </a:p>
          <a:p>
            <a:r>
              <a:rPr lang="en-US" sz="2200" dirty="0"/>
              <a:t>This could be due to our proposed model has a good performance with not many data points are predicted in the wrong “direction”. </a:t>
            </a:r>
          </a:p>
          <a:p>
            <a:r>
              <a:rPr lang="en-US" sz="2200" dirty="0"/>
              <a:t>On the other side, if the prediction model has a bad performance in “direction” wise, the AMAPE will be closer to the MAPE value.</a:t>
            </a:r>
          </a:p>
          <a:p>
            <a:endParaRPr lang="en-US" sz="2200"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27</a:t>
            </a:fld>
            <a:endParaRPr lang="en-US"/>
          </a:p>
        </p:txBody>
      </p:sp>
    </p:spTree>
    <p:extLst>
      <p:ext uri="{BB962C8B-B14F-4D97-AF65-F5344CB8AC3E}">
        <p14:creationId xmlns:p14="http://schemas.microsoft.com/office/powerpoint/2010/main" val="632021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Takeaways</a:t>
            </a:r>
            <a:endParaRPr lang="en-US"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28</a:t>
            </a:fld>
            <a:endParaRPr lang="en-US"/>
          </a:p>
        </p:txBody>
      </p:sp>
      <p:graphicFrame>
        <p:nvGraphicFramePr>
          <p:cNvPr id="6" name="Diagram 5"/>
          <p:cNvGraphicFramePr/>
          <p:nvPr>
            <p:extLst>
              <p:ext uri="{D42A27DB-BD31-4B8C-83A1-F6EECF244321}">
                <p14:modId xmlns:p14="http://schemas.microsoft.com/office/powerpoint/2010/main" val="1762578235"/>
              </p:ext>
            </p:extLst>
          </p:nvPr>
        </p:nvGraphicFramePr>
        <p:xfrm>
          <a:off x="1524000" y="1873376"/>
          <a:ext cx="6096000"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56776892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References</a:t>
            </a:r>
            <a:endParaRPr lang="en-US" dirty="0"/>
          </a:p>
        </p:txBody>
      </p:sp>
      <p:sp>
        <p:nvSpPr>
          <p:cNvPr id="3" name="Content Placeholder 2"/>
          <p:cNvSpPr>
            <a:spLocks noGrp="1"/>
          </p:cNvSpPr>
          <p:nvPr>
            <p:ph idx="1"/>
          </p:nvPr>
        </p:nvSpPr>
        <p:spPr/>
        <p:txBody>
          <a:bodyPr>
            <a:normAutofit fontScale="55000" lnSpcReduction="20000"/>
          </a:bodyPr>
          <a:lstStyle/>
          <a:p>
            <a:pPr marL="285750" indent="-285750">
              <a:lnSpc>
                <a:spcPct val="100000"/>
              </a:lnSpc>
            </a:pPr>
            <a:r>
              <a:rPr lang="en-US" dirty="0"/>
              <a:t>A. Picasso, et al. (2019). Technical analysis and sentiment </a:t>
            </a:r>
            <a:r>
              <a:rPr lang="en-US" dirty="0" err="1"/>
              <a:t>embeddings</a:t>
            </a:r>
            <a:r>
              <a:rPr lang="en-US" dirty="0"/>
              <a:t> for market trend prediction. Expert Systems with Applications, vol. 135, pp. 60-70.</a:t>
            </a:r>
          </a:p>
          <a:p>
            <a:pPr marL="285750" indent="-285750">
              <a:lnSpc>
                <a:spcPct val="100000"/>
              </a:lnSpc>
            </a:pPr>
            <a:r>
              <a:rPr lang="en-US" dirty="0"/>
              <a:t>D. </a:t>
            </a:r>
            <a:r>
              <a:rPr lang="en-US" dirty="0" err="1"/>
              <a:t>Ghosal</a:t>
            </a:r>
            <a:r>
              <a:rPr lang="en-US" dirty="0"/>
              <a:t>, et al. (2017). IITP at SemEval-2017 Task 5: An Ensemble of Deep Learning and Feature Based Models for Financial Sentiment Analysis. In Proc. of the 11th International Workshop on Semantic Evaluation (SemEval-2017), pp. 899-903</a:t>
            </a:r>
          </a:p>
          <a:p>
            <a:pPr marL="285750" indent="-285750">
              <a:lnSpc>
                <a:spcPct val="100000"/>
              </a:lnSpc>
            </a:pPr>
            <a:r>
              <a:rPr lang="en-US" dirty="0"/>
              <a:t>E. Al-</a:t>
            </a:r>
            <a:r>
              <a:rPr lang="en-US" dirty="0" err="1"/>
              <a:t>Mansouri</a:t>
            </a:r>
            <a:r>
              <a:rPr lang="en-US" dirty="0"/>
              <a:t>. (2016). Using Artificial Neural Networks and Sentiment Analysis to Predict Upward Movements in Stock Price. </a:t>
            </a:r>
            <a:r>
              <a:rPr lang="en-US" dirty="0" err="1"/>
              <a:t>Tugas</a:t>
            </a:r>
            <a:r>
              <a:rPr lang="en-US" dirty="0"/>
              <a:t> </a:t>
            </a:r>
            <a:r>
              <a:rPr lang="en-US" dirty="0" err="1"/>
              <a:t>Akhir</a:t>
            </a:r>
            <a:r>
              <a:rPr lang="en-US" dirty="0"/>
              <a:t> </a:t>
            </a:r>
            <a:r>
              <a:rPr lang="en-US" dirty="0" err="1"/>
              <a:t>Sarjana</a:t>
            </a:r>
            <a:r>
              <a:rPr lang="en-US" dirty="0"/>
              <a:t>, </a:t>
            </a:r>
            <a:r>
              <a:rPr lang="en-US" dirty="0" err="1"/>
              <a:t>Departemen</a:t>
            </a:r>
            <a:r>
              <a:rPr lang="en-US" dirty="0"/>
              <a:t> </a:t>
            </a:r>
            <a:r>
              <a:rPr lang="en-US" dirty="0" err="1"/>
              <a:t>Ilmu</a:t>
            </a:r>
            <a:r>
              <a:rPr lang="en-US" dirty="0"/>
              <a:t> </a:t>
            </a:r>
            <a:r>
              <a:rPr lang="en-US" dirty="0" err="1"/>
              <a:t>Komputer</a:t>
            </a:r>
            <a:r>
              <a:rPr lang="en-US" dirty="0"/>
              <a:t>, Worcester Polytechnic Institute, Worcester, Massachusetts.</a:t>
            </a:r>
          </a:p>
          <a:p>
            <a:pPr marL="285750" indent="-285750">
              <a:lnSpc>
                <a:spcPct val="100000"/>
              </a:lnSpc>
            </a:pPr>
            <a:r>
              <a:rPr lang="en-US" dirty="0"/>
              <a:t>G. </a:t>
            </a:r>
            <a:r>
              <a:rPr lang="en-US" dirty="0" err="1"/>
              <a:t>Yoav</a:t>
            </a:r>
            <a:r>
              <a:rPr lang="en-US" dirty="0"/>
              <a:t>. (2017). Neural Network Methods for Natural Language Processing. Toronto, Canada: Morgan &amp; Claypool Publishers</a:t>
            </a:r>
          </a:p>
          <a:p>
            <a:pPr marL="285750" indent="-285750">
              <a:lnSpc>
                <a:spcPct val="100000"/>
              </a:lnSpc>
            </a:pPr>
            <a:r>
              <a:rPr lang="en-US" dirty="0"/>
              <a:t>Ian J. </a:t>
            </a:r>
            <a:r>
              <a:rPr lang="en-US" dirty="0" err="1"/>
              <a:t>Goodfellow</a:t>
            </a:r>
            <a:r>
              <a:rPr lang="en-US" dirty="0"/>
              <a:t>, et al. (2016). Deep Learning. Massachusetts, USA: MIT Press</a:t>
            </a:r>
          </a:p>
          <a:p>
            <a:pPr marL="285750" indent="-285750">
              <a:lnSpc>
                <a:spcPct val="100000"/>
              </a:lnSpc>
            </a:pPr>
            <a:r>
              <a:rPr lang="en-US" dirty="0"/>
              <a:t>M. Jiang, et al. (2017). ECNU at SemEval-2017 Task 5: An Ensemble of Regression Algorithms with Effective Features for </a:t>
            </a:r>
            <a:r>
              <a:rPr lang="en-US" dirty="0" err="1"/>
              <a:t>FineGrained</a:t>
            </a:r>
            <a:r>
              <a:rPr lang="en-US" dirty="0"/>
              <a:t> Sentiment Analysis in Financial Domain. In Proc. of the 11th International Workshop on Semantic Evaluation (SemEval2017), pp. 888-893.</a:t>
            </a:r>
          </a:p>
          <a:p>
            <a:pPr marL="285750" indent="-285750">
              <a:lnSpc>
                <a:spcPct val="100000"/>
              </a:lnSpc>
            </a:pPr>
            <a:r>
              <a:rPr lang="en-US" dirty="0"/>
              <a:t>M. </a:t>
            </a:r>
            <a:r>
              <a:rPr lang="en-US" dirty="0" err="1"/>
              <a:t>Shastri</a:t>
            </a:r>
            <a:r>
              <a:rPr lang="en-US" dirty="0"/>
              <a:t>, et al. (2018). Stock Price Prediction using Artificial Neural Model: An Application of Big Data. ICST Transactions on Scalable Information Systems, vol. 0, no. 0, p. 156085.</a:t>
            </a:r>
          </a:p>
          <a:p>
            <a:endParaRPr lang="en-US" dirty="0"/>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29</a:t>
            </a:fld>
            <a:endParaRPr lang="en-US"/>
          </a:p>
        </p:txBody>
      </p:sp>
    </p:spTree>
    <p:extLst>
      <p:ext uri="{BB962C8B-B14F-4D97-AF65-F5344CB8AC3E}">
        <p14:creationId xmlns:p14="http://schemas.microsoft.com/office/powerpoint/2010/main" val="57087885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252E2-3C90-4147-BA6D-761302DE917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8C8B3920-0A01-AD4F-AB80-2A446C2A02B6}"/>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AF45DAE5-8D40-4641-91D7-7963CA3083CD}"/>
              </a:ext>
            </a:extLst>
          </p:cNvPr>
          <p:cNvSpPr>
            <a:spLocks noGrp="1"/>
          </p:cNvSpPr>
          <p:nvPr>
            <p:ph type="ftr" sz="quarter" idx="3"/>
          </p:nvPr>
        </p:nvSpPr>
        <p:spPr/>
        <p:txBody>
          <a:bodyPr/>
          <a:lstStyle/>
          <a:p>
            <a:r>
              <a:rPr lang="en-US" dirty="0" err="1"/>
              <a:t>ICoDSA</a:t>
            </a:r>
            <a:r>
              <a:rPr lang="en-US" dirty="0"/>
              <a:t>, 5-6 August 2020</a:t>
            </a:r>
          </a:p>
        </p:txBody>
      </p:sp>
      <p:sp>
        <p:nvSpPr>
          <p:cNvPr id="5" name="Slide Number Placeholder 4">
            <a:extLst>
              <a:ext uri="{FF2B5EF4-FFF2-40B4-BE49-F238E27FC236}">
                <a16:creationId xmlns:a16="http://schemas.microsoft.com/office/drawing/2014/main" id="{A32DF21B-6567-C941-9843-121EF44D513C}"/>
              </a:ext>
            </a:extLst>
          </p:cNvPr>
          <p:cNvSpPr>
            <a:spLocks noGrp="1"/>
          </p:cNvSpPr>
          <p:nvPr>
            <p:ph type="sldNum" sz="quarter" idx="4"/>
          </p:nvPr>
        </p:nvSpPr>
        <p:spPr/>
        <p:txBody>
          <a:bodyPr/>
          <a:lstStyle/>
          <a:p>
            <a:fld id="{A5BEA43A-789D-4ABF-8552-17685D67538E}" type="slidenum">
              <a:rPr lang="en-US" smtClean="0"/>
              <a:pPr/>
              <a:t>3</a:t>
            </a:fld>
            <a:endParaRPr lang="en-US"/>
          </a:p>
        </p:txBody>
      </p:sp>
      <p:pic>
        <p:nvPicPr>
          <p:cNvPr id="6" name="Picture 5"/>
          <p:cNvPicPr>
            <a:picLocks noChangeAspect="1"/>
          </p:cNvPicPr>
          <p:nvPr/>
        </p:nvPicPr>
        <p:blipFill>
          <a:blip r:embed="rId3" cstate="print">
            <a:duotone>
              <a:schemeClr val="accent5">
                <a:shade val="45000"/>
                <a:satMod val="135000"/>
              </a:schemeClr>
              <a:prstClr val="white"/>
            </a:duotone>
            <a:extLst>
              <a:ext uri="{BEBA8EAE-BF5A-486C-A8C5-ECC9F3942E4B}">
                <a14:imgProps xmlns:a14="http://schemas.microsoft.com/office/drawing/2010/main">
                  <a14:imgLayer r:embed="rId4">
                    <a14:imgEffect>
                      <a14:colorTemperature colorTemp="4700"/>
                    </a14:imgEffect>
                  </a14:imgLayer>
                </a14:imgProps>
              </a:ext>
              <a:ext uri="{28A0092B-C50C-407E-A947-70E740481C1C}">
                <a14:useLocalDpi xmlns:a14="http://schemas.microsoft.com/office/drawing/2010/main" val="0"/>
              </a:ext>
            </a:extLst>
          </a:blip>
          <a:stretch>
            <a:fillRect/>
          </a:stretch>
        </p:blipFill>
        <p:spPr>
          <a:xfrm>
            <a:off x="-819514" y="0"/>
            <a:ext cx="10350631" cy="6900421"/>
          </a:xfrm>
          <a:prstGeom prst="rect">
            <a:avLst/>
          </a:prstGeom>
        </p:spPr>
      </p:pic>
      <p:sp>
        <p:nvSpPr>
          <p:cNvPr id="7" name="TextBox 6"/>
          <p:cNvSpPr txBox="1"/>
          <p:nvPr/>
        </p:nvSpPr>
        <p:spPr>
          <a:xfrm>
            <a:off x="-46516" y="5594053"/>
            <a:ext cx="9144000" cy="461665"/>
          </a:xfrm>
          <a:prstGeom prst="rect">
            <a:avLst/>
          </a:prstGeom>
          <a:solidFill>
            <a:schemeClr val="accent1">
              <a:lumMod val="20000"/>
              <a:lumOff val="80000"/>
              <a:alpha val="64000"/>
            </a:schemeClr>
          </a:solidFill>
        </p:spPr>
        <p:txBody>
          <a:bodyPr wrap="square" rtlCol="0">
            <a:spAutoFit/>
          </a:bodyPr>
          <a:lstStyle/>
          <a:p>
            <a:r>
              <a:rPr lang="en-US" sz="2400" dirty="0"/>
              <a:t> </a:t>
            </a:r>
            <a:r>
              <a:rPr lang="en-US" sz="2400" dirty="0" smtClean="0"/>
              <a:t> Stock Market Prediction</a:t>
            </a:r>
            <a:endParaRPr lang="en-US" sz="2400" dirty="0"/>
          </a:p>
        </p:txBody>
      </p:sp>
      <p:sp>
        <p:nvSpPr>
          <p:cNvPr id="8" name="Rectangle 7"/>
          <p:cNvSpPr/>
          <p:nvPr/>
        </p:nvSpPr>
        <p:spPr>
          <a:xfrm>
            <a:off x="6751999" y="6524888"/>
            <a:ext cx="2392001" cy="261610"/>
          </a:xfrm>
          <a:prstGeom prst="rect">
            <a:avLst/>
          </a:prstGeom>
        </p:spPr>
        <p:txBody>
          <a:bodyPr wrap="none">
            <a:spAutoFit/>
          </a:bodyPr>
          <a:lstStyle/>
          <a:p>
            <a:r>
              <a:rPr lang="en-US" sz="1100" dirty="0">
                <a:solidFill>
                  <a:schemeClr val="bg1"/>
                </a:solidFill>
              </a:rPr>
              <a:t>Photo by </a:t>
            </a:r>
            <a:r>
              <a:rPr lang="en-US" sz="1100" dirty="0">
                <a:solidFill>
                  <a:schemeClr val="bg1"/>
                </a:solidFill>
                <a:hlinkClick r:id="rId5"/>
              </a:rPr>
              <a:t>Markus </a:t>
            </a:r>
            <a:r>
              <a:rPr lang="en-US" sz="1100" dirty="0" err="1">
                <a:solidFill>
                  <a:schemeClr val="bg1"/>
                </a:solidFill>
                <a:hlinkClick r:id="rId5"/>
              </a:rPr>
              <a:t>Spiske</a:t>
            </a:r>
            <a:r>
              <a:rPr lang="en-US" sz="1100" dirty="0">
                <a:solidFill>
                  <a:schemeClr val="bg1"/>
                </a:solidFill>
              </a:rPr>
              <a:t> on </a:t>
            </a:r>
            <a:r>
              <a:rPr lang="en-US" sz="1100" dirty="0" err="1">
                <a:solidFill>
                  <a:schemeClr val="bg1"/>
                </a:solidFill>
                <a:hlinkClick r:id="rId6"/>
              </a:rPr>
              <a:t>Unsplash</a:t>
            </a:r>
            <a:endParaRPr lang="en-US" sz="1100" dirty="0">
              <a:solidFill>
                <a:schemeClr val="bg1"/>
              </a:solidFill>
            </a:endParaRPr>
          </a:p>
        </p:txBody>
      </p:sp>
    </p:spTree>
    <p:extLst>
      <p:ext uri="{BB962C8B-B14F-4D97-AF65-F5344CB8AC3E}">
        <p14:creationId xmlns:p14="http://schemas.microsoft.com/office/powerpoint/2010/main" val="236117175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E6FCA8-8284-814E-ABFD-62A14798FE4D}"/>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EADB591-22A9-0643-8AAD-AD68445252E1}"/>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A398C9F2-E9D5-4D43-8454-05319832767D}"/>
              </a:ext>
            </a:extLst>
          </p:cNvPr>
          <p:cNvSpPr>
            <a:spLocks noGrp="1"/>
          </p:cNvSpPr>
          <p:nvPr>
            <p:ph type="ftr" sz="quarter" idx="3"/>
          </p:nvPr>
        </p:nvSpPr>
        <p:spPr/>
        <p:txBody>
          <a:bodyPr/>
          <a:lstStyle/>
          <a:p>
            <a:r>
              <a:rPr lang="en-US"/>
              <a:t>ICoDSA, 5-6 August 2020</a:t>
            </a:r>
            <a:endParaRPr lang="en-US" dirty="0"/>
          </a:p>
        </p:txBody>
      </p:sp>
      <p:sp>
        <p:nvSpPr>
          <p:cNvPr id="5" name="Slide Number Placeholder 4">
            <a:extLst>
              <a:ext uri="{FF2B5EF4-FFF2-40B4-BE49-F238E27FC236}">
                <a16:creationId xmlns:a16="http://schemas.microsoft.com/office/drawing/2014/main" id="{81634238-24EE-A54F-8574-042ADCE7CD1B}"/>
              </a:ext>
            </a:extLst>
          </p:cNvPr>
          <p:cNvSpPr>
            <a:spLocks noGrp="1"/>
          </p:cNvSpPr>
          <p:nvPr>
            <p:ph type="sldNum" sz="quarter" idx="4"/>
          </p:nvPr>
        </p:nvSpPr>
        <p:spPr/>
        <p:txBody>
          <a:bodyPr/>
          <a:lstStyle/>
          <a:p>
            <a:fld id="{A5BEA43A-789D-4ABF-8552-17685D67538E}" type="slidenum">
              <a:rPr lang="en-US" smtClean="0"/>
              <a:pPr/>
              <a:t>4</a:t>
            </a:fld>
            <a:endParaRPr lang="en-US"/>
          </a:p>
        </p:txBody>
      </p:sp>
      <p:pic>
        <p:nvPicPr>
          <p:cNvPr id="6" name="Picture 5"/>
          <p:cNvPicPr>
            <a:picLocks noChangeAspect="1"/>
          </p:cNvPicPr>
          <p:nvPr/>
        </p:nvPicPr>
        <p:blipFill>
          <a:blip r:embed="rId3" cstate="print">
            <a:duotone>
              <a:prstClr val="black"/>
              <a:schemeClr val="accent5">
                <a:tint val="45000"/>
                <a:satMod val="400000"/>
              </a:schemeClr>
            </a:duotone>
            <a:extLst>
              <a:ext uri="{28A0092B-C50C-407E-A947-70E740481C1C}">
                <a14:useLocalDpi xmlns:a14="http://schemas.microsoft.com/office/drawing/2010/main" val="0"/>
              </a:ext>
            </a:extLst>
          </a:blip>
          <a:stretch>
            <a:fillRect/>
          </a:stretch>
        </p:blipFill>
        <p:spPr>
          <a:xfrm>
            <a:off x="-612744" y="0"/>
            <a:ext cx="10267420" cy="6858000"/>
          </a:xfrm>
          <a:prstGeom prst="rect">
            <a:avLst/>
          </a:prstGeom>
        </p:spPr>
      </p:pic>
      <p:sp>
        <p:nvSpPr>
          <p:cNvPr id="7" name="TextBox 6"/>
          <p:cNvSpPr txBox="1"/>
          <p:nvPr/>
        </p:nvSpPr>
        <p:spPr>
          <a:xfrm>
            <a:off x="-46516" y="5594053"/>
            <a:ext cx="9144000" cy="461665"/>
          </a:xfrm>
          <a:prstGeom prst="rect">
            <a:avLst/>
          </a:prstGeom>
          <a:solidFill>
            <a:schemeClr val="accent1">
              <a:lumMod val="20000"/>
              <a:lumOff val="80000"/>
              <a:alpha val="64000"/>
            </a:schemeClr>
          </a:solidFill>
        </p:spPr>
        <p:txBody>
          <a:bodyPr wrap="square" rtlCol="0">
            <a:spAutoFit/>
          </a:bodyPr>
          <a:lstStyle/>
          <a:p>
            <a:r>
              <a:rPr lang="en-US" sz="2400" dirty="0" smtClean="0"/>
              <a:t>  Advancement of Deep Learning</a:t>
            </a:r>
            <a:endParaRPr lang="en-US" sz="2400" dirty="0"/>
          </a:p>
        </p:txBody>
      </p:sp>
      <p:sp>
        <p:nvSpPr>
          <p:cNvPr id="8" name="Rectangle 7"/>
          <p:cNvSpPr/>
          <p:nvPr/>
        </p:nvSpPr>
        <p:spPr>
          <a:xfrm>
            <a:off x="6675947" y="6524888"/>
            <a:ext cx="2393604" cy="261610"/>
          </a:xfrm>
          <a:prstGeom prst="rect">
            <a:avLst/>
          </a:prstGeom>
        </p:spPr>
        <p:txBody>
          <a:bodyPr wrap="none">
            <a:spAutoFit/>
          </a:bodyPr>
          <a:lstStyle/>
          <a:p>
            <a:r>
              <a:rPr lang="en-US" sz="1100" dirty="0">
                <a:solidFill>
                  <a:schemeClr val="bg1"/>
                </a:solidFill>
              </a:rPr>
              <a:t>Photo by </a:t>
            </a:r>
            <a:r>
              <a:rPr lang="en-US" sz="1100" dirty="0">
                <a:solidFill>
                  <a:schemeClr val="bg1"/>
                </a:solidFill>
                <a:hlinkClick r:id="rId4"/>
              </a:rPr>
              <a:t>Joshua </a:t>
            </a:r>
            <a:r>
              <a:rPr lang="en-US" sz="1100" dirty="0" err="1">
                <a:solidFill>
                  <a:schemeClr val="bg1"/>
                </a:solidFill>
                <a:hlinkClick r:id="rId4"/>
              </a:rPr>
              <a:t>Sortino</a:t>
            </a:r>
            <a:r>
              <a:rPr lang="en-US" sz="1100" dirty="0">
                <a:solidFill>
                  <a:schemeClr val="bg1"/>
                </a:solidFill>
              </a:rPr>
              <a:t> on </a:t>
            </a:r>
            <a:r>
              <a:rPr lang="en-US" sz="1100" dirty="0" err="1">
                <a:solidFill>
                  <a:schemeClr val="bg1"/>
                </a:solidFill>
                <a:hlinkClick r:id="rId5"/>
              </a:rPr>
              <a:t>Unsplash</a:t>
            </a:r>
            <a:endParaRPr lang="en-US" sz="1100" dirty="0">
              <a:solidFill>
                <a:schemeClr val="bg1"/>
              </a:solidFill>
            </a:endParaRPr>
          </a:p>
        </p:txBody>
      </p:sp>
    </p:spTree>
    <p:extLst>
      <p:ext uri="{BB962C8B-B14F-4D97-AF65-F5344CB8AC3E}">
        <p14:creationId xmlns:p14="http://schemas.microsoft.com/office/powerpoint/2010/main" val="226850712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17813" y="2703080"/>
            <a:ext cx="7886700" cy="1490230"/>
          </a:xfrm>
        </p:spPr>
        <p:txBody>
          <a:bodyPr/>
          <a:lstStyle/>
          <a:p>
            <a:pPr marL="0" indent="0" algn="ctr">
              <a:buNone/>
            </a:pPr>
            <a:r>
              <a:rPr lang="en-US" i="1" dirty="0" smtClean="0"/>
              <a:t>Combining </a:t>
            </a:r>
            <a:r>
              <a:rPr lang="en-US" i="1" dirty="0"/>
              <a:t>the power of historical stock data, the wisdom of crowds, and the advance of deep learning, to predict the stock price in the future</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5</a:t>
            </a:fld>
            <a:endParaRPr lang="en-US"/>
          </a:p>
        </p:txBody>
      </p:sp>
    </p:spTree>
    <p:extLst>
      <p:ext uri="{BB962C8B-B14F-4D97-AF65-F5344CB8AC3E}">
        <p14:creationId xmlns:p14="http://schemas.microsoft.com/office/powerpoint/2010/main" val="17384665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428584" y="4224778"/>
            <a:ext cx="7133172" cy="1915691"/>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Overview</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6</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37" name="Rectangle 36"/>
          <p:cNvSpPr/>
          <p:nvPr/>
        </p:nvSpPr>
        <p:spPr>
          <a:xfrm>
            <a:off x="423261" y="1554710"/>
            <a:ext cx="7138547" cy="2572404"/>
          </a:xfrm>
          <a:prstGeom prst="rect">
            <a:avLst/>
          </a:prstGeom>
          <a:no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p:cNvSpPr/>
          <p:nvPr/>
        </p:nvSpPr>
        <p:spPr>
          <a:xfrm>
            <a:off x="7670029" y="1562627"/>
            <a:ext cx="1150698" cy="4561079"/>
          </a:xfrm>
          <a:prstGeom prst="rect">
            <a:avLst/>
          </a:prstGeom>
          <a:no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2" name="TextBox 41"/>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Tree>
    <p:extLst>
      <p:ext uri="{BB962C8B-B14F-4D97-AF65-F5344CB8AC3E}">
        <p14:creationId xmlns:p14="http://schemas.microsoft.com/office/powerpoint/2010/main" val="384836191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423261" y="1554710"/>
            <a:ext cx="7138547" cy="2572404"/>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28584" y="4224778"/>
            <a:ext cx="7133172" cy="1915691"/>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Overview</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7</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39" name="Rectangle 38"/>
          <p:cNvSpPr/>
          <p:nvPr/>
        </p:nvSpPr>
        <p:spPr>
          <a:xfrm>
            <a:off x="7670029" y="1562627"/>
            <a:ext cx="1150698" cy="4561079"/>
          </a:xfrm>
          <a:prstGeom prst="rect">
            <a:avLst/>
          </a:prstGeom>
          <a:no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
        <p:nvSpPr>
          <p:cNvPr id="45" name="TextBox 44"/>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Tree>
    <p:extLst>
      <p:ext uri="{BB962C8B-B14F-4D97-AF65-F5344CB8AC3E}">
        <p14:creationId xmlns:p14="http://schemas.microsoft.com/office/powerpoint/2010/main" val="115372103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8</a:t>
            </a:fld>
            <a:endParaRPr lang="en-US"/>
          </a:p>
        </p:txBody>
      </p:sp>
      <p:sp>
        <p:nvSpPr>
          <p:cNvPr id="6" name="Content Placeholder 2"/>
          <p:cNvSpPr>
            <a:spLocks noGrp="1"/>
          </p:cNvSpPr>
          <p:nvPr>
            <p:ph idx="1"/>
          </p:nvPr>
        </p:nvSpPr>
        <p:spPr>
          <a:xfrm>
            <a:off x="517813" y="2878569"/>
            <a:ext cx="7886700" cy="1009938"/>
          </a:xfrm>
        </p:spPr>
        <p:txBody>
          <a:bodyPr/>
          <a:lstStyle/>
          <a:p>
            <a:pPr marL="0" indent="0" algn="ctr">
              <a:buNone/>
            </a:pPr>
            <a:r>
              <a:rPr lang="en-US" i="1" dirty="0"/>
              <a:t>“TOMORROW WILL BE MY 1st BIG WIN on $FB!!!! Trust me it will go up at least 15%!!”</a:t>
            </a:r>
          </a:p>
        </p:txBody>
      </p:sp>
    </p:spTree>
    <p:extLst>
      <p:ext uri="{BB962C8B-B14F-4D97-AF65-F5344CB8AC3E}">
        <p14:creationId xmlns:p14="http://schemas.microsoft.com/office/powerpoint/2010/main" val="328854557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p:nvPr/>
        </p:nvSpPr>
        <p:spPr>
          <a:xfrm>
            <a:off x="423261" y="1554710"/>
            <a:ext cx="7138547" cy="2572404"/>
          </a:xfrm>
          <a:prstGeom prst="rect">
            <a:avLst/>
          </a:prstGeom>
          <a:solidFill>
            <a:schemeClr val="accent5">
              <a:lumMod val="20000"/>
              <a:lumOff val="80000"/>
            </a:schemeClr>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p:cNvSpPr/>
          <p:nvPr/>
        </p:nvSpPr>
        <p:spPr>
          <a:xfrm>
            <a:off x="428584" y="4224778"/>
            <a:ext cx="7133172" cy="1915691"/>
          </a:xfrm>
          <a:prstGeom prst="rect">
            <a:avLst/>
          </a:prstGeom>
          <a:solidFill>
            <a:schemeClr val="bg1"/>
          </a:solid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7742" y="741041"/>
            <a:ext cx="7886700" cy="783399"/>
          </a:xfrm>
        </p:spPr>
        <p:txBody>
          <a:bodyPr/>
          <a:lstStyle/>
          <a:p>
            <a:r>
              <a:rPr lang="en-US" dirty="0"/>
              <a:t>How? - Overview</a:t>
            </a:r>
          </a:p>
        </p:txBody>
      </p:sp>
      <p:sp>
        <p:nvSpPr>
          <p:cNvPr id="4" name="Footer Placeholder 3"/>
          <p:cNvSpPr>
            <a:spLocks noGrp="1"/>
          </p:cNvSpPr>
          <p:nvPr>
            <p:ph type="ftr" sz="quarter" idx="3"/>
          </p:nvPr>
        </p:nvSpPr>
        <p:spPr/>
        <p:txBody>
          <a:bodyPr/>
          <a:lstStyle/>
          <a:p>
            <a:r>
              <a:rPr lang="en-US" smtClean="0"/>
              <a:t>ICoDSA, 5-6 August 2020</a:t>
            </a:r>
            <a:endParaRPr lang="en-US" dirty="0"/>
          </a:p>
        </p:txBody>
      </p:sp>
      <p:sp>
        <p:nvSpPr>
          <p:cNvPr id="5" name="Slide Number Placeholder 4"/>
          <p:cNvSpPr>
            <a:spLocks noGrp="1"/>
          </p:cNvSpPr>
          <p:nvPr>
            <p:ph type="sldNum" sz="quarter" idx="4"/>
          </p:nvPr>
        </p:nvSpPr>
        <p:spPr/>
        <p:txBody>
          <a:bodyPr/>
          <a:lstStyle/>
          <a:p>
            <a:fld id="{A5BEA43A-789D-4ABF-8552-17685D67538E}" type="slidenum">
              <a:rPr lang="en-US" smtClean="0"/>
              <a:pPr/>
              <a:t>9</a:t>
            </a:fld>
            <a:endParaRPr lang="en-US"/>
          </a:p>
        </p:txBody>
      </p:sp>
      <p:grpSp>
        <p:nvGrpSpPr>
          <p:cNvPr id="6" name="Group 5"/>
          <p:cNvGrpSpPr/>
          <p:nvPr/>
        </p:nvGrpSpPr>
        <p:grpSpPr>
          <a:xfrm>
            <a:off x="583444" y="1759191"/>
            <a:ext cx="8233536" cy="3892895"/>
            <a:chOff x="74057" y="1065224"/>
            <a:chExt cx="8805992" cy="4251491"/>
          </a:xfrm>
        </p:grpSpPr>
        <p:grpSp>
          <p:nvGrpSpPr>
            <p:cNvPr id="7" name="Group 6"/>
            <p:cNvGrpSpPr/>
            <p:nvPr/>
          </p:nvGrpSpPr>
          <p:grpSpPr>
            <a:xfrm>
              <a:off x="74057" y="1065224"/>
              <a:ext cx="8476056" cy="4251491"/>
              <a:chOff x="685539" y="729784"/>
              <a:chExt cx="10433998" cy="4660807"/>
            </a:xfrm>
          </p:grpSpPr>
          <p:sp>
            <p:nvSpPr>
              <p:cNvPr id="9" name="Rounded Rectangle 8"/>
              <p:cNvSpPr/>
              <p:nvPr/>
            </p:nvSpPr>
            <p:spPr>
              <a:xfrm>
                <a:off x="2988186" y="729784"/>
                <a:ext cx="1267488" cy="606670"/>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MLP Feature Driven</a:t>
                </a:r>
                <a:endParaRPr lang="en-US" sz="1000" dirty="0">
                  <a:latin typeface="Times New Roman" panose="02020603050405020304" pitchFamily="18" charset="0"/>
                  <a:cs typeface="Times New Roman" panose="02020603050405020304" pitchFamily="18" charset="0"/>
                </a:endParaRPr>
              </a:p>
            </p:txBody>
          </p:sp>
          <p:sp>
            <p:nvSpPr>
              <p:cNvPr id="10" name="Rounded Rectangle 9"/>
              <p:cNvSpPr/>
              <p:nvPr/>
            </p:nvSpPr>
            <p:spPr>
              <a:xfrm>
                <a:off x="2988184" y="1427302"/>
                <a:ext cx="1251370" cy="577369"/>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MLP Simple Word Embedding</a:t>
                </a:r>
                <a:endParaRPr lang="en-US" sz="900" dirty="0">
                  <a:latin typeface="Times New Roman" panose="02020603050405020304" pitchFamily="18" charset="0"/>
                  <a:cs typeface="Times New Roman" panose="02020603050405020304" pitchFamily="18" charset="0"/>
                </a:endParaRPr>
              </a:p>
            </p:txBody>
          </p:sp>
          <p:sp>
            <p:nvSpPr>
              <p:cNvPr id="11" name="Rounded Rectangle 10"/>
              <p:cNvSpPr/>
              <p:nvPr/>
            </p:nvSpPr>
            <p:spPr>
              <a:xfrm>
                <a:off x="2985942" y="2080864"/>
                <a:ext cx="1253613" cy="57736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CNN</a:t>
                </a:r>
                <a:endParaRPr lang="en-US" sz="1000" dirty="0">
                  <a:latin typeface="Times New Roman" panose="02020603050405020304" pitchFamily="18" charset="0"/>
                  <a:cs typeface="Times New Roman" panose="02020603050405020304" pitchFamily="18" charset="0"/>
                </a:endParaRPr>
              </a:p>
            </p:txBody>
          </p:sp>
          <p:sp>
            <p:nvSpPr>
              <p:cNvPr id="12" name="Rounded Rectangle 11"/>
              <p:cNvSpPr/>
              <p:nvPr/>
            </p:nvSpPr>
            <p:spPr>
              <a:xfrm>
                <a:off x="2989640" y="2778404"/>
                <a:ext cx="1249913" cy="539257"/>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LSTM</a:t>
                </a:r>
                <a:endParaRPr lang="en-US" sz="1000" dirty="0">
                  <a:latin typeface="Times New Roman" panose="02020603050405020304" pitchFamily="18" charset="0"/>
                  <a:cs typeface="Times New Roman" panose="02020603050405020304" pitchFamily="18" charset="0"/>
                </a:endParaRPr>
              </a:p>
            </p:txBody>
          </p:sp>
          <p:sp>
            <p:nvSpPr>
              <p:cNvPr id="13" name="Rounded Rectangle 12"/>
              <p:cNvSpPr/>
              <p:nvPr/>
            </p:nvSpPr>
            <p:spPr>
              <a:xfrm>
                <a:off x="4915907" y="1815634"/>
                <a:ext cx="1387650" cy="553913"/>
              </a:xfrm>
              <a:prstGeom prst="round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Stacked Ensemble</a:t>
                </a:r>
                <a:endParaRPr lang="en-US" sz="1000" dirty="0">
                  <a:latin typeface="Times New Roman" panose="02020603050405020304" pitchFamily="18" charset="0"/>
                  <a:cs typeface="Times New Roman" panose="02020603050405020304" pitchFamily="18" charset="0"/>
                </a:endParaRPr>
              </a:p>
            </p:txBody>
          </p:sp>
          <p:sp>
            <p:nvSpPr>
              <p:cNvPr id="14" name="Cloud 13"/>
              <p:cNvSpPr/>
              <p:nvPr/>
            </p:nvSpPr>
            <p:spPr>
              <a:xfrm>
                <a:off x="750352" y="1635394"/>
                <a:ext cx="1570890" cy="734153"/>
              </a:xfrm>
              <a:prstGeom prst="cloud">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Microblog Text Data</a:t>
                </a:r>
                <a:endParaRPr lang="en-US" sz="900" dirty="0">
                  <a:latin typeface="Times New Roman" panose="02020603050405020304" pitchFamily="18" charset="0"/>
                  <a:cs typeface="Times New Roman" panose="02020603050405020304" pitchFamily="18" charset="0"/>
                </a:endParaRPr>
              </a:p>
            </p:txBody>
          </p:sp>
          <p:sp>
            <p:nvSpPr>
              <p:cNvPr id="15" name="Cloud 14"/>
              <p:cNvSpPr/>
              <p:nvPr/>
            </p:nvSpPr>
            <p:spPr>
              <a:xfrm>
                <a:off x="685539" y="4589026"/>
                <a:ext cx="1685193" cy="74002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Stock Historical Data</a:t>
                </a:r>
                <a:endParaRPr lang="en-US" sz="900" dirty="0">
                  <a:latin typeface="Times New Roman" panose="02020603050405020304" pitchFamily="18" charset="0"/>
                  <a:cs typeface="Times New Roman" panose="02020603050405020304" pitchFamily="18" charset="0"/>
                </a:endParaRPr>
              </a:p>
            </p:txBody>
          </p:sp>
          <p:cxnSp>
            <p:nvCxnSpPr>
              <p:cNvPr id="16" name="Elbow Connector 15"/>
              <p:cNvCxnSpPr>
                <a:stCxn id="14" idx="0"/>
                <a:endCxn id="9" idx="1"/>
              </p:cNvCxnSpPr>
              <p:nvPr/>
            </p:nvCxnSpPr>
            <p:spPr>
              <a:xfrm flipV="1">
                <a:off x="2319932" y="1033119"/>
                <a:ext cx="668254" cy="969351"/>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7" name="Elbow Connector 16"/>
              <p:cNvCxnSpPr>
                <a:stCxn id="14" idx="0"/>
                <a:endCxn id="10" idx="1"/>
              </p:cNvCxnSpPr>
              <p:nvPr/>
            </p:nvCxnSpPr>
            <p:spPr>
              <a:xfrm flipV="1">
                <a:off x="2319932" y="1715986"/>
                <a:ext cx="668253" cy="28648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 name="Elbow Connector 17"/>
              <p:cNvCxnSpPr>
                <a:stCxn id="14" idx="0"/>
                <a:endCxn id="11" idx="1"/>
              </p:cNvCxnSpPr>
              <p:nvPr/>
            </p:nvCxnSpPr>
            <p:spPr>
              <a:xfrm>
                <a:off x="2319932" y="2002471"/>
                <a:ext cx="666010" cy="36707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 name="Elbow Connector 18"/>
              <p:cNvCxnSpPr>
                <a:stCxn id="14" idx="0"/>
                <a:endCxn id="12" idx="1"/>
              </p:cNvCxnSpPr>
              <p:nvPr/>
            </p:nvCxnSpPr>
            <p:spPr>
              <a:xfrm>
                <a:off x="2319932" y="2002471"/>
                <a:ext cx="669708" cy="104556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 name="Elbow Connector 19"/>
              <p:cNvCxnSpPr>
                <a:stCxn id="9" idx="3"/>
                <a:endCxn id="13" idx="1"/>
              </p:cNvCxnSpPr>
              <p:nvPr/>
            </p:nvCxnSpPr>
            <p:spPr>
              <a:xfrm>
                <a:off x="4255674" y="1033119"/>
                <a:ext cx="660233" cy="105947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 name="Elbow Connector 20"/>
              <p:cNvCxnSpPr>
                <a:stCxn id="10" idx="3"/>
                <a:endCxn id="13" idx="1"/>
              </p:cNvCxnSpPr>
              <p:nvPr/>
            </p:nvCxnSpPr>
            <p:spPr>
              <a:xfrm>
                <a:off x="4239555" y="1715987"/>
                <a:ext cx="676352" cy="376604"/>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Elbow Connector 21"/>
              <p:cNvCxnSpPr>
                <a:stCxn id="11" idx="3"/>
                <a:endCxn id="13" idx="1"/>
              </p:cNvCxnSpPr>
              <p:nvPr/>
            </p:nvCxnSpPr>
            <p:spPr>
              <a:xfrm flipV="1">
                <a:off x="4239555" y="2092591"/>
                <a:ext cx="676352" cy="27695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3" name="Elbow Connector 22"/>
              <p:cNvCxnSpPr>
                <a:stCxn id="12" idx="3"/>
                <a:endCxn id="13" idx="1"/>
              </p:cNvCxnSpPr>
              <p:nvPr/>
            </p:nvCxnSpPr>
            <p:spPr>
              <a:xfrm flipV="1">
                <a:off x="4239554" y="2092591"/>
                <a:ext cx="676354" cy="955442"/>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13" idx="3"/>
                <a:endCxn id="30" idx="2"/>
              </p:cNvCxnSpPr>
              <p:nvPr/>
            </p:nvCxnSpPr>
            <p:spPr>
              <a:xfrm>
                <a:off x="6303557" y="2092591"/>
                <a:ext cx="397445" cy="5853"/>
              </a:xfrm>
              <a:prstGeom prst="straightConnector1">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a:stCxn id="15" idx="0"/>
                <a:endCxn id="27" idx="1"/>
              </p:cNvCxnSpPr>
              <p:nvPr/>
            </p:nvCxnSpPr>
            <p:spPr>
              <a:xfrm>
                <a:off x="2369328" y="4959037"/>
                <a:ext cx="1259436" cy="220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a:stCxn id="27" idx="3"/>
                <a:endCxn id="29" idx="2"/>
              </p:cNvCxnSpPr>
              <p:nvPr/>
            </p:nvCxnSpPr>
            <p:spPr>
              <a:xfrm>
                <a:off x="4945418" y="4961241"/>
                <a:ext cx="1218959" cy="10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27" name="Rectangle 26"/>
              <p:cNvSpPr/>
              <p:nvPr/>
            </p:nvSpPr>
            <p:spPr>
              <a:xfrm>
                <a:off x="3628764" y="4646186"/>
                <a:ext cx="1316654" cy="630109"/>
              </a:xfrm>
              <a:prstGeom prst="rect">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00" dirty="0" smtClean="0">
                    <a:latin typeface="Times New Roman" panose="02020603050405020304" pitchFamily="18" charset="0"/>
                    <a:cs typeface="Times New Roman" panose="02020603050405020304" pitchFamily="18" charset="0"/>
                  </a:rPr>
                  <a:t>Feature Engineering</a:t>
                </a:r>
                <a:endParaRPr lang="en-US" sz="1000" dirty="0">
                  <a:latin typeface="Times New Roman" panose="02020603050405020304" pitchFamily="18" charset="0"/>
                  <a:cs typeface="Times New Roman" panose="02020603050405020304" pitchFamily="18" charset="0"/>
                </a:endParaRPr>
              </a:p>
            </p:txBody>
          </p:sp>
          <p:cxnSp>
            <p:nvCxnSpPr>
              <p:cNvPr id="28" name="Elbow Connector 27"/>
              <p:cNvCxnSpPr>
                <a:stCxn id="29" idx="0"/>
                <a:endCxn id="31" idx="2"/>
              </p:cNvCxnSpPr>
              <p:nvPr/>
            </p:nvCxnSpPr>
            <p:spPr>
              <a:xfrm flipV="1">
                <a:off x="7968491" y="4388269"/>
                <a:ext cx="640368" cy="574067"/>
              </a:xfrm>
              <a:prstGeom prst="bentConnector3">
                <a:avLst>
                  <a:gd name="adj1" fmla="val 50000"/>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9" name="Cloud 28"/>
              <p:cNvSpPr/>
              <p:nvPr/>
            </p:nvSpPr>
            <p:spPr>
              <a:xfrm>
                <a:off x="6158759" y="4534080"/>
                <a:ext cx="1811241" cy="856511"/>
              </a:xfrm>
              <a:prstGeom prst="cloud">
                <a:avLst/>
              </a:prstGeom>
              <a:ln>
                <a:solidFill>
                  <a:schemeClr val="accent1"/>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Engineered Stock Historical Data</a:t>
                </a:r>
                <a:endParaRPr lang="en-US" sz="900" dirty="0">
                  <a:latin typeface="Times New Roman" panose="02020603050405020304" pitchFamily="18" charset="0"/>
                  <a:cs typeface="Times New Roman" panose="02020603050405020304" pitchFamily="18" charset="0"/>
                </a:endParaRPr>
              </a:p>
            </p:txBody>
          </p:sp>
          <p:sp>
            <p:nvSpPr>
              <p:cNvPr id="30" name="Cloud 29"/>
              <p:cNvSpPr/>
              <p:nvPr/>
            </p:nvSpPr>
            <p:spPr>
              <a:xfrm>
                <a:off x="6695385" y="1670189"/>
                <a:ext cx="1811242" cy="856509"/>
              </a:xfrm>
              <a:prstGeom prst="cloud">
                <a:avLst/>
              </a:prstGeom>
              <a:solidFill>
                <a:schemeClr val="bg1">
                  <a:lumMod val="65000"/>
                </a:schemeClr>
              </a:solidFill>
              <a:ln>
                <a:solidFill>
                  <a:schemeClr val="tx2">
                    <a:lumMod val="75000"/>
                    <a:lumOff val="25000"/>
                  </a:schemeClr>
                </a:solidFill>
              </a:ln>
            </p:spPr>
            <p:style>
              <a:lnRef idx="3">
                <a:schemeClr val="lt1"/>
              </a:lnRef>
              <a:fillRef idx="1">
                <a:schemeClr val="dk1"/>
              </a:fillRef>
              <a:effectRef idx="1">
                <a:schemeClr val="dk1"/>
              </a:effectRef>
              <a:fontRef idx="minor">
                <a:schemeClr val="lt1"/>
              </a:fontRef>
            </p:style>
            <p:txBody>
              <a:bodyPr rtlCol="0" anchor="ctr"/>
              <a:lstStyle/>
              <a:p>
                <a:pPr algn="ctr"/>
                <a:r>
                  <a:rPr lang="en-US" sz="900" dirty="0" smtClean="0">
                    <a:latin typeface="Times New Roman" panose="02020603050405020304" pitchFamily="18" charset="0"/>
                    <a:cs typeface="Times New Roman" panose="02020603050405020304" pitchFamily="18" charset="0"/>
                  </a:rPr>
                  <a:t>Sentiment Score</a:t>
                </a:r>
                <a:endParaRPr lang="en-US" sz="900" dirty="0">
                  <a:latin typeface="Times New Roman" panose="02020603050405020304" pitchFamily="18" charset="0"/>
                  <a:cs typeface="Times New Roman" panose="02020603050405020304" pitchFamily="18" charset="0"/>
                </a:endParaRPr>
              </a:p>
            </p:txBody>
          </p:sp>
          <p:sp>
            <p:nvSpPr>
              <p:cNvPr id="31" name="Oval 30"/>
              <p:cNvSpPr/>
              <p:nvPr/>
            </p:nvSpPr>
            <p:spPr>
              <a:xfrm>
                <a:off x="8608859" y="3983822"/>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sp>
            <p:nvSpPr>
              <p:cNvPr id="32" name="Oval 31"/>
              <p:cNvSpPr/>
              <p:nvPr/>
            </p:nvSpPr>
            <p:spPr>
              <a:xfrm>
                <a:off x="9312245" y="3983821"/>
                <a:ext cx="465992" cy="808893"/>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50" b="1" dirty="0" smtClean="0"/>
                  <a:t>LSTM</a:t>
                </a:r>
                <a:endParaRPr lang="en-US" sz="1050" b="1" dirty="0"/>
              </a:p>
            </p:txBody>
          </p:sp>
          <p:cxnSp>
            <p:nvCxnSpPr>
              <p:cNvPr id="33" name="Straight Arrow Connector 32"/>
              <p:cNvCxnSpPr>
                <a:stCxn id="31" idx="6"/>
                <a:endCxn id="32" idx="2"/>
              </p:cNvCxnSpPr>
              <p:nvPr/>
            </p:nvCxnSpPr>
            <p:spPr>
              <a:xfrm flipV="1">
                <a:off x="9074851" y="4388268"/>
                <a:ext cx="237394" cy="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Rounded Rectangle 33"/>
              <p:cNvSpPr/>
              <p:nvPr/>
            </p:nvSpPr>
            <p:spPr>
              <a:xfrm>
                <a:off x="10495322" y="2600751"/>
                <a:ext cx="624215" cy="1380392"/>
              </a:xfrm>
              <a:prstGeom prst="roundRect">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lang="en-US" sz="1000" dirty="0" smtClean="0">
                    <a:solidFill>
                      <a:sysClr val="windowText" lastClr="000000"/>
                    </a:solidFill>
                  </a:rPr>
                  <a:t>Fully-connected Layers</a:t>
                </a:r>
                <a:endParaRPr lang="en-US" sz="1000" dirty="0">
                  <a:solidFill>
                    <a:sysClr val="windowText" lastClr="000000"/>
                  </a:solidFill>
                </a:endParaRPr>
              </a:p>
            </p:txBody>
          </p:sp>
          <p:cxnSp>
            <p:nvCxnSpPr>
              <p:cNvPr id="35" name="Elbow Connector 34"/>
              <p:cNvCxnSpPr>
                <a:stCxn id="32" idx="6"/>
                <a:endCxn id="34" idx="1"/>
              </p:cNvCxnSpPr>
              <p:nvPr/>
            </p:nvCxnSpPr>
            <p:spPr>
              <a:xfrm flipV="1">
                <a:off x="9778236" y="3290948"/>
                <a:ext cx="717086" cy="1097321"/>
              </a:xfrm>
              <a:prstGeom prst="bentConnector3">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Elbow Connector 35"/>
              <p:cNvCxnSpPr>
                <a:stCxn id="30" idx="0"/>
                <a:endCxn id="34" idx="1"/>
              </p:cNvCxnSpPr>
              <p:nvPr/>
            </p:nvCxnSpPr>
            <p:spPr>
              <a:xfrm>
                <a:off x="8505118" y="2098444"/>
                <a:ext cx="1990204" cy="1192503"/>
              </a:xfrm>
              <a:prstGeom prst="bentConnector3">
                <a:avLst>
                  <a:gd name="adj1" fmla="val 82742"/>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8" name="Straight Arrow Connector 7"/>
            <p:cNvCxnSpPr>
              <a:stCxn id="34" idx="3"/>
            </p:cNvCxnSpPr>
            <p:nvPr/>
          </p:nvCxnSpPr>
          <p:spPr>
            <a:xfrm flipV="1">
              <a:off x="8550112" y="3401470"/>
              <a:ext cx="329937"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39" name="Rectangle 38"/>
          <p:cNvSpPr/>
          <p:nvPr/>
        </p:nvSpPr>
        <p:spPr>
          <a:xfrm>
            <a:off x="7670029" y="1562627"/>
            <a:ext cx="1150698" cy="4561079"/>
          </a:xfrm>
          <a:prstGeom prst="rect">
            <a:avLst/>
          </a:prstGeom>
          <a:noFill/>
          <a:ln w="28575">
            <a:solidFill>
              <a:schemeClr val="accent1">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p:cNvSpPr txBox="1"/>
          <p:nvPr/>
        </p:nvSpPr>
        <p:spPr>
          <a:xfrm>
            <a:off x="4888863" y="1621354"/>
            <a:ext cx="2559195" cy="338554"/>
          </a:xfrm>
          <a:prstGeom prst="rect">
            <a:avLst/>
          </a:prstGeom>
          <a:solidFill>
            <a:schemeClr val="accent1">
              <a:lumMod val="20000"/>
              <a:lumOff val="80000"/>
            </a:schemeClr>
          </a:solidFill>
        </p:spPr>
        <p:txBody>
          <a:bodyPr wrap="square" rtlCol="0">
            <a:spAutoFit/>
          </a:bodyPr>
          <a:lstStyle/>
          <a:p>
            <a:r>
              <a:rPr lang="en-US" sz="1600" dirty="0" smtClean="0"/>
              <a:t>Sentiment Score Extraction</a:t>
            </a:r>
            <a:endParaRPr lang="en-US" sz="1600" dirty="0"/>
          </a:p>
        </p:txBody>
      </p:sp>
      <p:sp>
        <p:nvSpPr>
          <p:cNvPr id="41" name="TextBox 40"/>
          <p:cNvSpPr txBox="1"/>
          <p:nvPr/>
        </p:nvSpPr>
        <p:spPr>
          <a:xfrm>
            <a:off x="499343" y="4295249"/>
            <a:ext cx="2938186" cy="338554"/>
          </a:xfrm>
          <a:prstGeom prst="rect">
            <a:avLst/>
          </a:prstGeom>
          <a:solidFill>
            <a:schemeClr val="accent1">
              <a:lumMod val="20000"/>
              <a:lumOff val="80000"/>
            </a:schemeClr>
          </a:solidFill>
        </p:spPr>
        <p:txBody>
          <a:bodyPr wrap="square" rtlCol="0">
            <a:spAutoFit/>
          </a:bodyPr>
          <a:lstStyle/>
          <a:p>
            <a:r>
              <a:rPr lang="en-US" sz="1600" dirty="0" smtClean="0"/>
              <a:t>Historical Stock Data Prediction</a:t>
            </a:r>
            <a:endParaRPr lang="en-US" sz="1600" dirty="0"/>
          </a:p>
        </p:txBody>
      </p:sp>
      <p:sp>
        <p:nvSpPr>
          <p:cNvPr id="43" name="TextBox 42"/>
          <p:cNvSpPr txBox="1"/>
          <p:nvPr/>
        </p:nvSpPr>
        <p:spPr>
          <a:xfrm>
            <a:off x="3836163" y="3693442"/>
            <a:ext cx="3700352" cy="415498"/>
          </a:xfrm>
          <a:prstGeom prst="rect">
            <a:avLst/>
          </a:prstGeom>
          <a:noFill/>
        </p:spPr>
        <p:txBody>
          <a:bodyPr wrap="square" rtlCol="0">
            <a:spAutoFit/>
          </a:bodyPr>
          <a:lstStyle/>
          <a:p>
            <a:pPr algn="r"/>
            <a:r>
              <a:rPr lang="en-US" sz="700" dirty="0" err="1" smtClean="0">
                <a:solidFill>
                  <a:schemeClr val="tx1">
                    <a:lumMod val="50000"/>
                    <a:lumOff val="50000"/>
                  </a:schemeClr>
                </a:solidFill>
              </a:rPr>
              <a:t>Ghosal</a:t>
            </a:r>
            <a:r>
              <a:rPr lang="en-US" sz="700" dirty="0" smtClean="0">
                <a:solidFill>
                  <a:schemeClr val="tx1">
                    <a:lumMod val="50000"/>
                    <a:lumOff val="50000"/>
                  </a:schemeClr>
                </a:solidFill>
              </a:rPr>
              <a:t> et.al., </a:t>
            </a:r>
            <a:r>
              <a:rPr lang="en-US" sz="700" dirty="0">
                <a:solidFill>
                  <a:schemeClr val="tx1">
                    <a:lumMod val="50000"/>
                    <a:lumOff val="50000"/>
                  </a:schemeClr>
                </a:solidFill>
              </a:rPr>
              <a:t>“IITP at SemEval-2017 Task 5: An Ensemble of Deep Learning and Feature Based Models for Financial Sentiment Analysis,” in Proc. of the 11th International Workshop on Semantic Evaluation (SemEval-2017), 2017</a:t>
            </a:r>
          </a:p>
        </p:txBody>
      </p:sp>
      <p:sp>
        <p:nvSpPr>
          <p:cNvPr id="44" name="TextBox 43"/>
          <p:cNvSpPr txBox="1"/>
          <p:nvPr/>
        </p:nvSpPr>
        <p:spPr>
          <a:xfrm>
            <a:off x="4963385" y="1222579"/>
            <a:ext cx="3984168" cy="338554"/>
          </a:xfrm>
          <a:prstGeom prst="rect">
            <a:avLst/>
          </a:prstGeom>
          <a:noFill/>
        </p:spPr>
        <p:txBody>
          <a:bodyPr wrap="none" rtlCol="0">
            <a:spAutoFit/>
          </a:bodyPr>
          <a:lstStyle/>
          <a:p>
            <a:r>
              <a:rPr lang="en-US" sz="1600" dirty="0" smtClean="0"/>
              <a:t>SENN: Stock Ensemble-based Neural Network</a:t>
            </a:r>
            <a:endParaRPr lang="en-US" sz="1600" dirty="0"/>
          </a:p>
        </p:txBody>
      </p:sp>
      <p:sp>
        <p:nvSpPr>
          <p:cNvPr id="45" name="TextBox 44"/>
          <p:cNvSpPr txBox="1"/>
          <p:nvPr/>
        </p:nvSpPr>
        <p:spPr>
          <a:xfrm>
            <a:off x="7762047" y="1650272"/>
            <a:ext cx="951016" cy="584775"/>
          </a:xfrm>
          <a:prstGeom prst="rect">
            <a:avLst/>
          </a:prstGeom>
          <a:solidFill>
            <a:schemeClr val="accent1">
              <a:lumMod val="20000"/>
              <a:lumOff val="80000"/>
            </a:schemeClr>
          </a:solidFill>
        </p:spPr>
        <p:txBody>
          <a:bodyPr wrap="square" rtlCol="0">
            <a:spAutoFit/>
          </a:bodyPr>
          <a:lstStyle/>
          <a:p>
            <a:pPr algn="ctr"/>
            <a:r>
              <a:rPr lang="en-US" sz="1600" dirty="0" smtClean="0"/>
              <a:t>Fusion Machine</a:t>
            </a:r>
            <a:endParaRPr lang="en-US" sz="1600" dirty="0"/>
          </a:p>
        </p:txBody>
      </p:sp>
    </p:spTree>
    <p:extLst>
      <p:ext uri="{BB962C8B-B14F-4D97-AF65-F5344CB8AC3E}">
        <p14:creationId xmlns:p14="http://schemas.microsoft.com/office/powerpoint/2010/main" val="197681567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367</TotalTime>
  <Words>4573</Words>
  <Application>Microsoft Office PowerPoint</Application>
  <PresentationFormat>On-screen Show (4:3)</PresentationFormat>
  <Paragraphs>495</Paragraphs>
  <Slides>29</Slides>
  <Notes>26</Notes>
  <HiddenSlides>9</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29</vt:i4>
      </vt:variant>
    </vt:vector>
  </HeadingPairs>
  <TitlesOfParts>
    <vt:vector size="38" baseType="lpstr">
      <vt:lpstr>SimSun</vt:lpstr>
      <vt:lpstr>Arial</vt:lpstr>
      <vt:lpstr>Calibri</vt:lpstr>
      <vt:lpstr>Calibri Light</vt:lpstr>
      <vt:lpstr>Cambria Math</vt:lpstr>
      <vt:lpstr>Crete Round</vt:lpstr>
      <vt:lpstr>Franklin Gothic Book</vt:lpstr>
      <vt:lpstr>Times New Roman</vt:lpstr>
      <vt:lpstr>Office Theme</vt:lpstr>
      <vt:lpstr>SENN: Stock Ensemble-based Neural Network for Stock Market Prediction using Historical Stock Data and Sentiment Analysis</vt:lpstr>
      <vt:lpstr>PowerPoint Presentation</vt:lpstr>
      <vt:lpstr>PowerPoint Presentation</vt:lpstr>
      <vt:lpstr>PowerPoint Presentation</vt:lpstr>
      <vt:lpstr>PowerPoint Presentation</vt:lpstr>
      <vt:lpstr>How? - Overview</vt:lpstr>
      <vt:lpstr>How? - Overview</vt:lpstr>
      <vt:lpstr>PowerPoint Presentation</vt:lpstr>
      <vt:lpstr>How? - Overview</vt:lpstr>
      <vt:lpstr>How? - Overview</vt:lpstr>
      <vt:lpstr>How? - Overview</vt:lpstr>
      <vt:lpstr>How? - Detailed</vt:lpstr>
      <vt:lpstr>MLP Feature Driven &amp; MLP Simple Word Embedding Architecture Details</vt:lpstr>
      <vt:lpstr>CNN Architecture Details (1)</vt:lpstr>
      <vt:lpstr>CNN Architecture Details (2)</vt:lpstr>
      <vt:lpstr>LSTM Architecture Details</vt:lpstr>
      <vt:lpstr>Stacked-Ensemble Architecture Details</vt:lpstr>
      <vt:lpstr>Sentiment Score Extraction Performance</vt:lpstr>
      <vt:lpstr>How? - Detailed</vt:lpstr>
      <vt:lpstr>How? - Detailed</vt:lpstr>
      <vt:lpstr>How? - Detailed</vt:lpstr>
      <vt:lpstr>SENN Architecture Details</vt:lpstr>
      <vt:lpstr>Evaluation Metrics</vt:lpstr>
      <vt:lpstr>Data</vt:lpstr>
      <vt:lpstr>How to Choose the Most Volatile Stock Segment?</vt:lpstr>
      <vt:lpstr>Results</vt:lpstr>
      <vt:lpstr>MAPE vs AMAPE</vt:lpstr>
      <vt:lpstr>Key Takeaways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ANDITYAARIFIANTO</dc:creator>
  <cp:lastModifiedBy>louis owen</cp:lastModifiedBy>
  <cp:revision>92</cp:revision>
  <dcterms:created xsi:type="dcterms:W3CDTF">2020-04-21T09:40:51Z</dcterms:created>
  <dcterms:modified xsi:type="dcterms:W3CDTF">2020-07-29T09:08:07Z</dcterms:modified>
</cp:coreProperties>
</file>

<file path=docProps/thumbnail.jpeg>
</file>